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9" r:id="rId4"/>
    <p:sldId id="259" r:id="rId5"/>
    <p:sldId id="268" r:id="rId6"/>
    <p:sldId id="260" r:id="rId7"/>
    <p:sldId id="273" r:id="rId8"/>
    <p:sldId id="270" r:id="rId9"/>
    <p:sldId id="261" r:id="rId10"/>
    <p:sldId id="274" r:id="rId11"/>
    <p:sldId id="283" r:id="rId12"/>
    <p:sldId id="281" r:id="rId13"/>
    <p:sldId id="275" r:id="rId14"/>
    <p:sldId id="279" r:id="rId15"/>
    <p:sldId id="280" r:id="rId16"/>
    <p:sldId id="277" r:id="rId17"/>
    <p:sldId id="264" r:id="rId18"/>
    <p:sldId id="272" r:id="rId19"/>
    <p:sldId id="265" r:id="rId20"/>
    <p:sldId id="271" r:id="rId21"/>
    <p:sldId id="266" r:id="rId22"/>
    <p:sldId id="267" r:id="rId23"/>
    <p:sldId id="291" r:id="rId24"/>
    <p:sldId id="284" r:id="rId25"/>
    <p:sldId id="285" r:id="rId26"/>
    <p:sldId id="286" r:id="rId27"/>
    <p:sldId id="287" r:id="rId28"/>
    <p:sldId id="278" r:id="rId29"/>
  </p:sldIdLst>
  <p:sldSz cx="14630400" cy="8229600"/>
  <p:notesSz cx="8229600" cy="14630400"/>
  <p:embeddedFontLst>
    <p:embeddedFont>
      <p:font typeface="Arimo" panose="020B0604020202020204" pitchFamily="34" charset="0"/>
      <p:regular r:id="rId31"/>
    </p:embeddedFont>
    <p:embeddedFont>
      <p:font typeface="Outfit Extra Bold" pitchFamily="2" charset="0"/>
      <p:regular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4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938B8-3F7D-4F48-8E47-B6CCCE57696C}" type="doc">
      <dgm:prSet loTypeId="urn:microsoft.com/office/officeart/2005/8/layout/arrow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6E7D195-F601-E64A-A035-805B17E9D31E}">
      <dgm:prSet phldrT="[Texto]"/>
      <dgm:spPr/>
      <dgm:t>
        <a:bodyPr/>
        <a:lstStyle/>
        <a:p>
          <a:r>
            <a:rPr lang="pt-BR" dirty="0"/>
            <a:t>Interesse acadêmico</a:t>
          </a:r>
        </a:p>
      </dgm:t>
    </dgm:pt>
    <dgm:pt modelId="{EB443FA6-E79C-AD46-B782-6CFADDD5388A}" type="parTrans" cxnId="{1AB760BD-5522-4E48-BF2B-9248890BC6CD}">
      <dgm:prSet/>
      <dgm:spPr/>
      <dgm:t>
        <a:bodyPr/>
        <a:lstStyle/>
        <a:p>
          <a:endParaRPr lang="pt-BR"/>
        </a:p>
      </dgm:t>
    </dgm:pt>
    <dgm:pt modelId="{CC8F428A-D99B-0B41-A6E6-A18EB3693F25}" type="sibTrans" cxnId="{1AB760BD-5522-4E48-BF2B-9248890BC6CD}">
      <dgm:prSet/>
      <dgm:spPr/>
      <dgm:t>
        <a:bodyPr/>
        <a:lstStyle/>
        <a:p>
          <a:endParaRPr lang="pt-BR"/>
        </a:p>
      </dgm:t>
    </dgm:pt>
    <dgm:pt modelId="{20861F11-8E62-FB43-AF7B-77B1631FFABA}">
      <dgm:prSet phldrT="[Texto]"/>
      <dgm:spPr/>
      <dgm:t>
        <a:bodyPr/>
        <a:lstStyle/>
        <a:p>
          <a:r>
            <a:rPr lang="pt-BR" dirty="0"/>
            <a:t>Interesse popular</a:t>
          </a:r>
        </a:p>
      </dgm:t>
    </dgm:pt>
    <dgm:pt modelId="{65C1CD81-BC49-464C-AB45-40B7E842396C}" type="parTrans" cxnId="{D497185B-F7C0-C64E-B71C-F1E9022BFF42}">
      <dgm:prSet/>
      <dgm:spPr/>
      <dgm:t>
        <a:bodyPr/>
        <a:lstStyle/>
        <a:p>
          <a:endParaRPr lang="pt-BR"/>
        </a:p>
      </dgm:t>
    </dgm:pt>
    <dgm:pt modelId="{4B3FD346-B623-9540-BD97-CD595ECD1794}" type="sibTrans" cxnId="{D497185B-F7C0-C64E-B71C-F1E9022BFF42}">
      <dgm:prSet/>
      <dgm:spPr/>
      <dgm:t>
        <a:bodyPr/>
        <a:lstStyle/>
        <a:p>
          <a:endParaRPr lang="pt-BR"/>
        </a:p>
      </dgm:t>
    </dgm:pt>
    <dgm:pt modelId="{264BF959-FA52-8D4C-96AC-5B4B5AF386A3}" type="pres">
      <dgm:prSet presAssocID="{DD5938B8-3F7D-4F48-8E47-B6CCCE57696C}" presName="compositeShape" presStyleCnt="0">
        <dgm:presLayoutVars>
          <dgm:chMax val="2"/>
          <dgm:dir/>
          <dgm:resizeHandles val="exact"/>
        </dgm:presLayoutVars>
      </dgm:prSet>
      <dgm:spPr/>
    </dgm:pt>
    <dgm:pt modelId="{50B724B6-DFE8-B746-B235-8C42BC788DA1}" type="pres">
      <dgm:prSet presAssocID="{DD5938B8-3F7D-4F48-8E47-B6CCCE57696C}" presName="ribbon" presStyleLbl="node1" presStyleIdx="0" presStyleCnt="1"/>
      <dgm:spPr/>
    </dgm:pt>
    <dgm:pt modelId="{F9543B1F-9AA8-2D45-B76D-DD0DA21F0723}" type="pres">
      <dgm:prSet presAssocID="{DD5938B8-3F7D-4F48-8E47-B6CCCE57696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2ADA3A5-4B38-814B-BD42-A9D00289C1CC}" type="pres">
      <dgm:prSet presAssocID="{DD5938B8-3F7D-4F48-8E47-B6CCCE57696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3EEA0C-01E7-1645-AAFA-B82A33DDE84B}" type="presOf" srcId="{20861F11-8E62-FB43-AF7B-77B1631FFABA}" destId="{02ADA3A5-4B38-814B-BD42-A9D00289C1CC}" srcOrd="0" destOrd="0" presId="urn:microsoft.com/office/officeart/2005/8/layout/arrow6"/>
    <dgm:cxn modelId="{61BCFF39-992A-3F43-A123-071AA6F4E032}" type="presOf" srcId="{DD5938B8-3F7D-4F48-8E47-B6CCCE57696C}" destId="{264BF959-FA52-8D4C-96AC-5B4B5AF386A3}" srcOrd="0" destOrd="0" presId="urn:microsoft.com/office/officeart/2005/8/layout/arrow6"/>
    <dgm:cxn modelId="{F8D69B4C-1A1E-8D48-A41A-BC946F253BED}" type="presOf" srcId="{56E7D195-F601-E64A-A035-805B17E9D31E}" destId="{F9543B1F-9AA8-2D45-B76D-DD0DA21F0723}" srcOrd="0" destOrd="0" presId="urn:microsoft.com/office/officeart/2005/8/layout/arrow6"/>
    <dgm:cxn modelId="{D497185B-F7C0-C64E-B71C-F1E9022BFF42}" srcId="{DD5938B8-3F7D-4F48-8E47-B6CCCE57696C}" destId="{20861F11-8E62-FB43-AF7B-77B1631FFABA}" srcOrd="1" destOrd="0" parTransId="{65C1CD81-BC49-464C-AB45-40B7E842396C}" sibTransId="{4B3FD346-B623-9540-BD97-CD595ECD1794}"/>
    <dgm:cxn modelId="{1AB760BD-5522-4E48-BF2B-9248890BC6CD}" srcId="{DD5938B8-3F7D-4F48-8E47-B6CCCE57696C}" destId="{56E7D195-F601-E64A-A035-805B17E9D31E}" srcOrd="0" destOrd="0" parTransId="{EB443FA6-E79C-AD46-B782-6CFADDD5388A}" sibTransId="{CC8F428A-D99B-0B41-A6E6-A18EB3693F25}"/>
    <dgm:cxn modelId="{9EE9FEE5-BDB5-9242-9A21-9B9DA8480055}" type="presParOf" srcId="{264BF959-FA52-8D4C-96AC-5B4B5AF386A3}" destId="{50B724B6-DFE8-B746-B235-8C42BC788DA1}" srcOrd="0" destOrd="0" presId="urn:microsoft.com/office/officeart/2005/8/layout/arrow6"/>
    <dgm:cxn modelId="{5B2F51A1-C47C-A049-9BC2-FFA887D9F701}" type="presParOf" srcId="{264BF959-FA52-8D4C-96AC-5B4B5AF386A3}" destId="{F9543B1F-9AA8-2D45-B76D-DD0DA21F0723}" srcOrd="1" destOrd="0" presId="urn:microsoft.com/office/officeart/2005/8/layout/arrow6"/>
    <dgm:cxn modelId="{60A4CC6F-50F9-3442-8881-BD5247A79E1B}" type="presParOf" srcId="{264BF959-FA52-8D4C-96AC-5B4B5AF386A3}" destId="{02ADA3A5-4B38-814B-BD42-A9D00289C1C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0B8C1-BB2C-8E4D-B346-BE9CFE2319C0}" type="doc">
      <dgm:prSet loTypeId="urn:microsoft.com/office/officeart/2009/layout/ReverseList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5BD083F-B199-1949-9FA4-9FCE12E33230}">
      <dgm:prSet phldrT="[Texto]"/>
      <dgm:spPr/>
      <dgm:t>
        <a:bodyPr/>
        <a:lstStyle/>
        <a:p>
          <a:endParaRPr lang="pt-BR" dirty="0"/>
        </a:p>
        <a:p>
          <a:r>
            <a:rPr lang="pt-BR" dirty="0"/>
            <a:t>Interesse acadêmico</a:t>
          </a:r>
        </a:p>
      </dgm:t>
    </dgm:pt>
    <dgm:pt modelId="{686D1A8F-6CBA-9640-ABDD-776F0A28583E}" type="parTrans" cxnId="{E4D37AC5-69FE-A746-8D21-B714624FC050}">
      <dgm:prSet/>
      <dgm:spPr/>
      <dgm:t>
        <a:bodyPr/>
        <a:lstStyle/>
        <a:p>
          <a:endParaRPr lang="pt-BR"/>
        </a:p>
      </dgm:t>
    </dgm:pt>
    <dgm:pt modelId="{38E97C49-7C52-4148-B849-25D6A2EC1B67}" type="sibTrans" cxnId="{E4D37AC5-69FE-A746-8D21-B714624FC050}">
      <dgm:prSet/>
      <dgm:spPr/>
      <dgm:t>
        <a:bodyPr/>
        <a:lstStyle/>
        <a:p>
          <a:endParaRPr lang="pt-BR"/>
        </a:p>
      </dgm:t>
    </dgm:pt>
    <dgm:pt modelId="{8111B375-D620-F244-B047-70A73C3A3437}">
      <dgm:prSet phldrT="[Texto]"/>
      <dgm:spPr/>
      <dgm:t>
        <a:bodyPr/>
        <a:lstStyle/>
        <a:p>
          <a:endParaRPr lang="pt-BR" dirty="0"/>
        </a:p>
        <a:p>
          <a:r>
            <a:rPr lang="pt-BR" dirty="0"/>
            <a:t>Interesse popular</a:t>
          </a:r>
        </a:p>
      </dgm:t>
    </dgm:pt>
    <dgm:pt modelId="{9929038F-0557-6B42-8AFE-7CAD29BF50CF}" type="sibTrans" cxnId="{F4CE92D9-ADFE-A942-84F5-F991EBC9D243}">
      <dgm:prSet/>
      <dgm:spPr/>
      <dgm:t>
        <a:bodyPr/>
        <a:lstStyle/>
        <a:p>
          <a:endParaRPr lang="pt-BR"/>
        </a:p>
      </dgm:t>
    </dgm:pt>
    <dgm:pt modelId="{1DF830D7-1801-7F46-9C1D-B91C5AFE1BD2}" type="parTrans" cxnId="{F4CE92D9-ADFE-A942-84F5-F991EBC9D243}">
      <dgm:prSet/>
      <dgm:spPr/>
      <dgm:t>
        <a:bodyPr/>
        <a:lstStyle/>
        <a:p>
          <a:endParaRPr lang="pt-BR"/>
        </a:p>
      </dgm:t>
    </dgm:pt>
    <dgm:pt modelId="{A35B0709-569B-E64D-B7A7-AA49228B6B83}" type="pres">
      <dgm:prSet presAssocID="{DB70B8C1-BB2C-8E4D-B346-BE9CFE2319C0}" presName="Name0" presStyleCnt="0">
        <dgm:presLayoutVars>
          <dgm:chMax val="2"/>
          <dgm:chPref val="2"/>
          <dgm:animLvl val="lvl"/>
        </dgm:presLayoutVars>
      </dgm:prSet>
      <dgm:spPr/>
    </dgm:pt>
    <dgm:pt modelId="{C825B2F7-E7DA-0B40-813B-9AF3B18AA4AB}" type="pres">
      <dgm:prSet presAssocID="{DB70B8C1-BB2C-8E4D-B346-BE9CFE2319C0}" presName="LeftText" presStyleLbl="revTx" presStyleIdx="0" presStyleCnt="0">
        <dgm:presLayoutVars>
          <dgm:bulletEnabled val="1"/>
        </dgm:presLayoutVars>
      </dgm:prSet>
      <dgm:spPr/>
    </dgm:pt>
    <dgm:pt modelId="{9C576EF1-28CD-BB46-900C-9FD3F6015C73}" type="pres">
      <dgm:prSet presAssocID="{DB70B8C1-BB2C-8E4D-B346-BE9CFE2319C0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588306D-B070-184D-8510-225231279AFB}" type="pres">
      <dgm:prSet presAssocID="{DB70B8C1-BB2C-8E4D-B346-BE9CFE2319C0}" presName="RightText" presStyleLbl="revTx" presStyleIdx="0" presStyleCnt="0">
        <dgm:presLayoutVars>
          <dgm:bulletEnabled val="1"/>
        </dgm:presLayoutVars>
      </dgm:prSet>
      <dgm:spPr/>
    </dgm:pt>
    <dgm:pt modelId="{752AC88D-E3EE-DF45-AB03-6E3752BF1FFB}" type="pres">
      <dgm:prSet presAssocID="{DB70B8C1-BB2C-8E4D-B346-BE9CFE2319C0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2E6C037E-650E-0346-8784-5AD9611357CD}" type="pres">
      <dgm:prSet presAssocID="{DB70B8C1-BB2C-8E4D-B346-BE9CFE2319C0}" presName="TopArrow" presStyleLbl="node1" presStyleIdx="0" presStyleCnt="2"/>
      <dgm:spPr/>
    </dgm:pt>
    <dgm:pt modelId="{76A7DD4E-C5CB-DE4D-BEE4-ED343159B67E}" type="pres">
      <dgm:prSet presAssocID="{DB70B8C1-BB2C-8E4D-B346-BE9CFE2319C0}" presName="BottomArrow" presStyleLbl="node1" presStyleIdx="1" presStyleCnt="2"/>
      <dgm:spPr/>
    </dgm:pt>
  </dgm:ptLst>
  <dgm:cxnLst>
    <dgm:cxn modelId="{7771BF3F-684A-BA44-BC44-385A113D0950}" type="presOf" srcId="{DB70B8C1-BB2C-8E4D-B346-BE9CFE2319C0}" destId="{A35B0709-569B-E64D-B7A7-AA49228B6B83}" srcOrd="0" destOrd="0" presId="urn:microsoft.com/office/officeart/2009/layout/ReverseList"/>
    <dgm:cxn modelId="{40D4D36C-36CF-A54F-9915-BAD7D0BA2D03}" type="presOf" srcId="{15BD083F-B199-1949-9FA4-9FCE12E33230}" destId="{C825B2F7-E7DA-0B40-813B-9AF3B18AA4AB}" srcOrd="0" destOrd="0" presId="urn:microsoft.com/office/officeart/2009/layout/ReverseList"/>
    <dgm:cxn modelId="{FAF54A6F-315F-3E46-B26F-DE35C4995BC1}" type="presOf" srcId="{8111B375-D620-F244-B047-70A73C3A3437}" destId="{752AC88D-E3EE-DF45-AB03-6E3752BF1FFB}" srcOrd="1" destOrd="0" presId="urn:microsoft.com/office/officeart/2009/layout/ReverseList"/>
    <dgm:cxn modelId="{83B48CA6-B241-054C-B5B5-451402AC5412}" type="presOf" srcId="{8111B375-D620-F244-B047-70A73C3A3437}" destId="{C588306D-B070-184D-8510-225231279AFB}" srcOrd="0" destOrd="0" presId="urn:microsoft.com/office/officeart/2009/layout/ReverseList"/>
    <dgm:cxn modelId="{80D898C1-CD3F-D340-94E7-FAF73B6A1309}" type="presOf" srcId="{15BD083F-B199-1949-9FA4-9FCE12E33230}" destId="{9C576EF1-28CD-BB46-900C-9FD3F6015C73}" srcOrd="1" destOrd="0" presId="urn:microsoft.com/office/officeart/2009/layout/ReverseList"/>
    <dgm:cxn modelId="{E4D37AC5-69FE-A746-8D21-B714624FC050}" srcId="{DB70B8C1-BB2C-8E4D-B346-BE9CFE2319C0}" destId="{15BD083F-B199-1949-9FA4-9FCE12E33230}" srcOrd="0" destOrd="0" parTransId="{686D1A8F-6CBA-9640-ABDD-776F0A28583E}" sibTransId="{38E97C49-7C52-4148-B849-25D6A2EC1B67}"/>
    <dgm:cxn modelId="{F4CE92D9-ADFE-A942-84F5-F991EBC9D243}" srcId="{DB70B8C1-BB2C-8E4D-B346-BE9CFE2319C0}" destId="{8111B375-D620-F244-B047-70A73C3A3437}" srcOrd="1" destOrd="0" parTransId="{1DF830D7-1801-7F46-9C1D-B91C5AFE1BD2}" sibTransId="{9929038F-0557-6B42-8AFE-7CAD29BF50CF}"/>
    <dgm:cxn modelId="{38137044-2BCC-C24F-8D8C-4877EEF02744}" type="presParOf" srcId="{A35B0709-569B-E64D-B7A7-AA49228B6B83}" destId="{C825B2F7-E7DA-0B40-813B-9AF3B18AA4AB}" srcOrd="0" destOrd="0" presId="urn:microsoft.com/office/officeart/2009/layout/ReverseList"/>
    <dgm:cxn modelId="{BE2795D2-C79F-3F42-9D17-C30613369ACD}" type="presParOf" srcId="{A35B0709-569B-E64D-B7A7-AA49228B6B83}" destId="{9C576EF1-28CD-BB46-900C-9FD3F6015C73}" srcOrd="1" destOrd="0" presId="urn:microsoft.com/office/officeart/2009/layout/ReverseList"/>
    <dgm:cxn modelId="{0A047401-D328-B14C-9DBD-FCCAD13D8D30}" type="presParOf" srcId="{A35B0709-569B-E64D-B7A7-AA49228B6B83}" destId="{C588306D-B070-184D-8510-225231279AFB}" srcOrd="2" destOrd="0" presId="urn:microsoft.com/office/officeart/2009/layout/ReverseList"/>
    <dgm:cxn modelId="{0F6F7FA2-BBFE-4145-8765-510A1B2B390E}" type="presParOf" srcId="{A35B0709-569B-E64D-B7A7-AA49228B6B83}" destId="{752AC88D-E3EE-DF45-AB03-6E3752BF1FFB}" srcOrd="3" destOrd="0" presId="urn:microsoft.com/office/officeart/2009/layout/ReverseList"/>
    <dgm:cxn modelId="{4578530F-25BA-3C4B-9042-CDAE68F71D82}" type="presParOf" srcId="{A35B0709-569B-E64D-B7A7-AA49228B6B83}" destId="{2E6C037E-650E-0346-8784-5AD9611357CD}" srcOrd="4" destOrd="0" presId="urn:microsoft.com/office/officeart/2009/layout/ReverseList"/>
    <dgm:cxn modelId="{A9F51DBA-4109-8645-9F94-38D776C295F0}" type="presParOf" srcId="{A35B0709-569B-E64D-B7A7-AA49228B6B83}" destId="{76A7DD4E-C5CB-DE4D-BEE4-ED343159B67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73BEC-D764-B948-9C89-9381A1607F2C}" type="doc">
      <dgm:prSet loTypeId="urn:microsoft.com/office/officeart/2005/8/layout/gear1" loCatId="" qsTypeId="urn:microsoft.com/office/officeart/2005/8/quickstyle/simple1" qsCatId="simple" csTypeId="urn:microsoft.com/office/officeart/2005/8/colors/colorful3" csCatId="colorful" phldr="1"/>
      <dgm:spPr/>
    </dgm:pt>
    <dgm:pt modelId="{F25FA8C4-91E2-3243-A2BB-A07D434506E5}">
      <dgm:prSet phldrT="[Texto]"/>
      <dgm:spPr/>
      <dgm:t>
        <a:bodyPr/>
        <a:lstStyle/>
        <a:p>
          <a:r>
            <a:rPr lang="pt-BR" dirty="0"/>
            <a:t>Desenvolvimento social</a:t>
          </a:r>
        </a:p>
      </dgm:t>
    </dgm:pt>
    <dgm:pt modelId="{E3F3E0B4-D294-8543-BA0B-64CAF3B5F889}" type="parTrans" cxnId="{E705C65D-DC2A-C846-B766-C3B84B349B89}">
      <dgm:prSet/>
      <dgm:spPr/>
      <dgm:t>
        <a:bodyPr/>
        <a:lstStyle/>
        <a:p>
          <a:endParaRPr lang="pt-BR"/>
        </a:p>
      </dgm:t>
    </dgm:pt>
    <dgm:pt modelId="{7D0C620F-57CF-874E-82A3-F0439FFF4633}" type="sibTrans" cxnId="{E705C65D-DC2A-C846-B766-C3B84B349B89}">
      <dgm:prSet/>
      <dgm:spPr/>
      <dgm:t>
        <a:bodyPr/>
        <a:lstStyle/>
        <a:p>
          <a:endParaRPr lang="pt-BR"/>
        </a:p>
      </dgm:t>
    </dgm:pt>
    <dgm:pt modelId="{B3BF6CAB-65D6-404C-A989-DC2B7402D768}">
      <dgm:prSet phldrT="[Texto]"/>
      <dgm:spPr/>
      <dgm:t>
        <a:bodyPr/>
        <a:lstStyle/>
        <a:p>
          <a:r>
            <a:rPr lang="pt-BR" dirty="0"/>
            <a:t>População</a:t>
          </a:r>
        </a:p>
      </dgm:t>
    </dgm:pt>
    <dgm:pt modelId="{A5AE93C7-A4A9-3C4F-B11E-CEF8D31D6CA9}" type="parTrans" cxnId="{A4683BC3-EFAD-BF40-A795-475C3F9D4E2C}">
      <dgm:prSet/>
      <dgm:spPr/>
      <dgm:t>
        <a:bodyPr/>
        <a:lstStyle/>
        <a:p>
          <a:endParaRPr lang="pt-BR"/>
        </a:p>
      </dgm:t>
    </dgm:pt>
    <dgm:pt modelId="{CB96D0A9-EC01-EC4E-A63D-D5CC612540A0}" type="sibTrans" cxnId="{A4683BC3-EFAD-BF40-A795-475C3F9D4E2C}">
      <dgm:prSet/>
      <dgm:spPr/>
      <dgm:t>
        <a:bodyPr/>
        <a:lstStyle/>
        <a:p>
          <a:endParaRPr lang="pt-BR"/>
        </a:p>
      </dgm:t>
    </dgm:pt>
    <dgm:pt modelId="{7EA2521D-EC29-9C4E-BE4A-715F081AB4DE}">
      <dgm:prSet phldrT="[Texto]"/>
      <dgm:spPr/>
      <dgm:t>
        <a:bodyPr/>
        <a:lstStyle/>
        <a:p>
          <a:r>
            <a:rPr lang="pt-BR" dirty="0"/>
            <a:t>Instituições</a:t>
          </a:r>
        </a:p>
      </dgm:t>
    </dgm:pt>
    <dgm:pt modelId="{650D67EA-9848-9146-9D06-BE76CFBC209C}" type="parTrans" cxnId="{AF130ECF-D50A-0D43-B71A-7511BA7DE2D4}">
      <dgm:prSet/>
      <dgm:spPr/>
      <dgm:t>
        <a:bodyPr/>
        <a:lstStyle/>
        <a:p>
          <a:endParaRPr lang="pt-BR"/>
        </a:p>
      </dgm:t>
    </dgm:pt>
    <dgm:pt modelId="{49ACE469-9D08-8F46-931A-DB2ADCEC1B40}" type="sibTrans" cxnId="{AF130ECF-D50A-0D43-B71A-7511BA7DE2D4}">
      <dgm:prSet/>
      <dgm:spPr/>
      <dgm:t>
        <a:bodyPr/>
        <a:lstStyle/>
        <a:p>
          <a:endParaRPr lang="pt-BR"/>
        </a:p>
      </dgm:t>
    </dgm:pt>
    <dgm:pt modelId="{41098F6C-0678-624E-94DB-9AEB11C013AB}" type="pres">
      <dgm:prSet presAssocID="{41F73BEC-D764-B948-9C89-9381A1607F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73E9DB-98D6-0C4E-88BA-16361E70A9CC}" type="pres">
      <dgm:prSet presAssocID="{F25FA8C4-91E2-3243-A2BB-A07D434506E5}" presName="gear1" presStyleLbl="node1" presStyleIdx="0" presStyleCnt="3">
        <dgm:presLayoutVars>
          <dgm:chMax val="1"/>
          <dgm:bulletEnabled val="1"/>
        </dgm:presLayoutVars>
      </dgm:prSet>
      <dgm:spPr/>
    </dgm:pt>
    <dgm:pt modelId="{998B5237-38F5-EA4C-B045-3FABFF62E266}" type="pres">
      <dgm:prSet presAssocID="{F25FA8C4-91E2-3243-A2BB-A07D434506E5}" presName="gear1srcNode" presStyleLbl="node1" presStyleIdx="0" presStyleCnt="3"/>
      <dgm:spPr/>
    </dgm:pt>
    <dgm:pt modelId="{36F1F90D-5307-C14C-BED0-0CED7B9F6D85}" type="pres">
      <dgm:prSet presAssocID="{F25FA8C4-91E2-3243-A2BB-A07D434506E5}" presName="gear1dstNode" presStyleLbl="node1" presStyleIdx="0" presStyleCnt="3"/>
      <dgm:spPr/>
    </dgm:pt>
    <dgm:pt modelId="{1AFAB29B-FB4C-5C40-9EDA-35FDF50AA554}" type="pres">
      <dgm:prSet presAssocID="{B3BF6CAB-65D6-404C-A989-DC2B7402D768}" presName="gear2" presStyleLbl="node1" presStyleIdx="1" presStyleCnt="3">
        <dgm:presLayoutVars>
          <dgm:chMax val="1"/>
          <dgm:bulletEnabled val="1"/>
        </dgm:presLayoutVars>
      </dgm:prSet>
      <dgm:spPr/>
    </dgm:pt>
    <dgm:pt modelId="{2C1BE77E-44B7-0B4A-A5B8-D908D388467C}" type="pres">
      <dgm:prSet presAssocID="{B3BF6CAB-65D6-404C-A989-DC2B7402D768}" presName="gear2srcNode" presStyleLbl="node1" presStyleIdx="1" presStyleCnt="3"/>
      <dgm:spPr/>
    </dgm:pt>
    <dgm:pt modelId="{8B118704-23E5-264F-A4C5-69020C475B9F}" type="pres">
      <dgm:prSet presAssocID="{B3BF6CAB-65D6-404C-A989-DC2B7402D768}" presName="gear2dstNode" presStyleLbl="node1" presStyleIdx="1" presStyleCnt="3"/>
      <dgm:spPr/>
    </dgm:pt>
    <dgm:pt modelId="{9B3483A9-0E57-D04E-A0D9-A26705DC9741}" type="pres">
      <dgm:prSet presAssocID="{7EA2521D-EC29-9C4E-BE4A-715F081AB4DE}" presName="gear3" presStyleLbl="node1" presStyleIdx="2" presStyleCnt="3"/>
      <dgm:spPr/>
    </dgm:pt>
    <dgm:pt modelId="{89CD0F6B-CFDF-674E-8E09-AD2E84AF4C0B}" type="pres">
      <dgm:prSet presAssocID="{7EA2521D-EC29-9C4E-BE4A-715F081AB4D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C76704-458D-A546-8BD1-725A0965C122}" type="pres">
      <dgm:prSet presAssocID="{7EA2521D-EC29-9C4E-BE4A-715F081AB4DE}" presName="gear3srcNode" presStyleLbl="node1" presStyleIdx="2" presStyleCnt="3"/>
      <dgm:spPr/>
    </dgm:pt>
    <dgm:pt modelId="{9128607F-D308-9E4B-AFB4-4708739E30A3}" type="pres">
      <dgm:prSet presAssocID="{7EA2521D-EC29-9C4E-BE4A-715F081AB4DE}" presName="gear3dstNode" presStyleLbl="node1" presStyleIdx="2" presStyleCnt="3"/>
      <dgm:spPr/>
    </dgm:pt>
    <dgm:pt modelId="{DCF168DC-00FE-854D-9327-AFCB3403709A}" type="pres">
      <dgm:prSet presAssocID="{7D0C620F-57CF-874E-82A3-F0439FFF4633}" presName="connector1" presStyleLbl="sibTrans2D1" presStyleIdx="0" presStyleCnt="3"/>
      <dgm:spPr/>
    </dgm:pt>
    <dgm:pt modelId="{FD36D20C-7D41-4048-AEC5-9584541DA98A}" type="pres">
      <dgm:prSet presAssocID="{CB96D0A9-EC01-EC4E-A63D-D5CC612540A0}" presName="connector2" presStyleLbl="sibTrans2D1" presStyleIdx="1" presStyleCnt="3"/>
      <dgm:spPr/>
    </dgm:pt>
    <dgm:pt modelId="{53F276EF-62E3-464D-BCD8-9E1D85E15D01}" type="pres">
      <dgm:prSet presAssocID="{49ACE469-9D08-8F46-931A-DB2ADCEC1B40}" presName="connector3" presStyleLbl="sibTrans2D1" presStyleIdx="2" presStyleCnt="3"/>
      <dgm:spPr/>
    </dgm:pt>
  </dgm:ptLst>
  <dgm:cxnLst>
    <dgm:cxn modelId="{239C3925-62A6-8E48-B9DD-D76CD3E0F20D}" type="presOf" srcId="{7D0C620F-57CF-874E-82A3-F0439FFF4633}" destId="{DCF168DC-00FE-854D-9327-AFCB3403709A}" srcOrd="0" destOrd="0" presId="urn:microsoft.com/office/officeart/2005/8/layout/gear1"/>
    <dgm:cxn modelId="{C83F2727-D9CF-B64C-9F5D-1F9AA4634EBB}" type="presOf" srcId="{7EA2521D-EC29-9C4E-BE4A-715F081AB4DE}" destId="{89CD0F6B-CFDF-674E-8E09-AD2E84AF4C0B}" srcOrd="1" destOrd="0" presId="urn:microsoft.com/office/officeart/2005/8/layout/gear1"/>
    <dgm:cxn modelId="{0C4E1136-83EC-9745-9FFD-27D6DEC16ACE}" type="presOf" srcId="{49ACE469-9D08-8F46-931A-DB2ADCEC1B40}" destId="{53F276EF-62E3-464D-BCD8-9E1D85E15D01}" srcOrd="0" destOrd="0" presId="urn:microsoft.com/office/officeart/2005/8/layout/gear1"/>
    <dgm:cxn modelId="{5DADCF43-8DCA-A542-AFB7-DF93416727C5}" type="presOf" srcId="{CB96D0A9-EC01-EC4E-A63D-D5CC612540A0}" destId="{FD36D20C-7D41-4048-AEC5-9584541DA98A}" srcOrd="0" destOrd="0" presId="urn:microsoft.com/office/officeart/2005/8/layout/gear1"/>
    <dgm:cxn modelId="{AB525A47-7B78-0B43-9BBD-F828685CBE19}" type="presOf" srcId="{F25FA8C4-91E2-3243-A2BB-A07D434506E5}" destId="{2C73E9DB-98D6-0C4E-88BA-16361E70A9CC}" srcOrd="0" destOrd="0" presId="urn:microsoft.com/office/officeart/2005/8/layout/gear1"/>
    <dgm:cxn modelId="{E705C65D-DC2A-C846-B766-C3B84B349B89}" srcId="{41F73BEC-D764-B948-9C89-9381A1607F2C}" destId="{F25FA8C4-91E2-3243-A2BB-A07D434506E5}" srcOrd="0" destOrd="0" parTransId="{E3F3E0B4-D294-8543-BA0B-64CAF3B5F889}" sibTransId="{7D0C620F-57CF-874E-82A3-F0439FFF4633}"/>
    <dgm:cxn modelId="{60D1A07A-36EC-CF41-AB94-D2092DE2FDF9}" type="presOf" srcId="{B3BF6CAB-65D6-404C-A989-DC2B7402D768}" destId="{1AFAB29B-FB4C-5C40-9EDA-35FDF50AA554}" srcOrd="0" destOrd="0" presId="urn:microsoft.com/office/officeart/2005/8/layout/gear1"/>
    <dgm:cxn modelId="{A12E778D-2506-284F-B43E-6ED2B22CE680}" type="presOf" srcId="{7EA2521D-EC29-9C4E-BE4A-715F081AB4DE}" destId="{11C76704-458D-A546-8BD1-725A0965C122}" srcOrd="2" destOrd="0" presId="urn:microsoft.com/office/officeart/2005/8/layout/gear1"/>
    <dgm:cxn modelId="{83799996-47A6-124A-890E-ADA2ADC500DF}" type="presOf" srcId="{41F73BEC-D764-B948-9C89-9381A1607F2C}" destId="{41098F6C-0678-624E-94DB-9AEB11C013AB}" srcOrd="0" destOrd="0" presId="urn:microsoft.com/office/officeart/2005/8/layout/gear1"/>
    <dgm:cxn modelId="{C39926B8-F44D-6F41-BCAA-14AABD8388D3}" type="presOf" srcId="{B3BF6CAB-65D6-404C-A989-DC2B7402D768}" destId="{2C1BE77E-44B7-0B4A-A5B8-D908D388467C}" srcOrd="1" destOrd="0" presId="urn:microsoft.com/office/officeart/2005/8/layout/gear1"/>
    <dgm:cxn modelId="{05F059B8-B00E-B343-B66D-673BBAACD57B}" type="presOf" srcId="{F25FA8C4-91E2-3243-A2BB-A07D434506E5}" destId="{998B5237-38F5-EA4C-B045-3FABFF62E266}" srcOrd="1" destOrd="0" presId="urn:microsoft.com/office/officeart/2005/8/layout/gear1"/>
    <dgm:cxn modelId="{A4683BC3-EFAD-BF40-A795-475C3F9D4E2C}" srcId="{41F73BEC-D764-B948-9C89-9381A1607F2C}" destId="{B3BF6CAB-65D6-404C-A989-DC2B7402D768}" srcOrd="1" destOrd="0" parTransId="{A5AE93C7-A4A9-3C4F-B11E-CEF8D31D6CA9}" sibTransId="{CB96D0A9-EC01-EC4E-A63D-D5CC612540A0}"/>
    <dgm:cxn modelId="{AF130ECF-D50A-0D43-B71A-7511BA7DE2D4}" srcId="{41F73BEC-D764-B948-9C89-9381A1607F2C}" destId="{7EA2521D-EC29-9C4E-BE4A-715F081AB4DE}" srcOrd="2" destOrd="0" parTransId="{650D67EA-9848-9146-9D06-BE76CFBC209C}" sibTransId="{49ACE469-9D08-8F46-931A-DB2ADCEC1B40}"/>
    <dgm:cxn modelId="{702399CF-DF72-2E4B-9955-1DA1EA9E3130}" type="presOf" srcId="{7EA2521D-EC29-9C4E-BE4A-715F081AB4DE}" destId="{9B3483A9-0E57-D04E-A0D9-A26705DC9741}" srcOrd="0" destOrd="0" presId="urn:microsoft.com/office/officeart/2005/8/layout/gear1"/>
    <dgm:cxn modelId="{9C58B2D3-F53D-CB43-BE4D-A3ADE656CFE6}" type="presOf" srcId="{7EA2521D-EC29-9C4E-BE4A-715F081AB4DE}" destId="{9128607F-D308-9E4B-AFB4-4708739E30A3}" srcOrd="3" destOrd="0" presId="urn:microsoft.com/office/officeart/2005/8/layout/gear1"/>
    <dgm:cxn modelId="{FB9825D7-7DDC-2E42-A80E-53E590F53FF9}" type="presOf" srcId="{B3BF6CAB-65D6-404C-A989-DC2B7402D768}" destId="{8B118704-23E5-264F-A4C5-69020C475B9F}" srcOrd="2" destOrd="0" presId="urn:microsoft.com/office/officeart/2005/8/layout/gear1"/>
    <dgm:cxn modelId="{B579B9E0-9BAA-1241-932A-CF551939993C}" type="presOf" srcId="{F25FA8C4-91E2-3243-A2BB-A07D434506E5}" destId="{36F1F90D-5307-C14C-BED0-0CED7B9F6D85}" srcOrd="2" destOrd="0" presId="urn:microsoft.com/office/officeart/2005/8/layout/gear1"/>
    <dgm:cxn modelId="{3A608191-32E5-434B-8D17-3BB9E48CA6AF}" type="presParOf" srcId="{41098F6C-0678-624E-94DB-9AEB11C013AB}" destId="{2C73E9DB-98D6-0C4E-88BA-16361E70A9CC}" srcOrd="0" destOrd="0" presId="urn:microsoft.com/office/officeart/2005/8/layout/gear1"/>
    <dgm:cxn modelId="{3E2C50D0-37F8-7D40-BBE8-9BC5723C9E56}" type="presParOf" srcId="{41098F6C-0678-624E-94DB-9AEB11C013AB}" destId="{998B5237-38F5-EA4C-B045-3FABFF62E266}" srcOrd="1" destOrd="0" presId="urn:microsoft.com/office/officeart/2005/8/layout/gear1"/>
    <dgm:cxn modelId="{002E2AA7-E943-4943-BDEC-5147D2E2AC29}" type="presParOf" srcId="{41098F6C-0678-624E-94DB-9AEB11C013AB}" destId="{36F1F90D-5307-C14C-BED0-0CED7B9F6D85}" srcOrd="2" destOrd="0" presId="urn:microsoft.com/office/officeart/2005/8/layout/gear1"/>
    <dgm:cxn modelId="{024F286A-EC5C-0744-BE60-32721E42E1A2}" type="presParOf" srcId="{41098F6C-0678-624E-94DB-9AEB11C013AB}" destId="{1AFAB29B-FB4C-5C40-9EDA-35FDF50AA554}" srcOrd="3" destOrd="0" presId="urn:microsoft.com/office/officeart/2005/8/layout/gear1"/>
    <dgm:cxn modelId="{09FA6525-179A-DE44-87D5-7155593C1AD5}" type="presParOf" srcId="{41098F6C-0678-624E-94DB-9AEB11C013AB}" destId="{2C1BE77E-44B7-0B4A-A5B8-D908D388467C}" srcOrd="4" destOrd="0" presId="urn:microsoft.com/office/officeart/2005/8/layout/gear1"/>
    <dgm:cxn modelId="{8F37288E-018D-DD40-8F9E-3C8B58722DD9}" type="presParOf" srcId="{41098F6C-0678-624E-94DB-9AEB11C013AB}" destId="{8B118704-23E5-264F-A4C5-69020C475B9F}" srcOrd="5" destOrd="0" presId="urn:microsoft.com/office/officeart/2005/8/layout/gear1"/>
    <dgm:cxn modelId="{98B2134C-96C6-F741-8F61-A6A70A36756B}" type="presParOf" srcId="{41098F6C-0678-624E-94DB-9AEB11C013AB}" destId="{9B3483A9-0E57-D04E-A0D9-A26705DC9741}" srcOrd="6" destOrd="0" presId="urn:microsoft.com/office/officeart/2005/8/layout/gear1"/>
    <dgm:cxn modelId="{2CEE34A9-AD19-7649-880A-FFCE355AA2C9}" type="presParOf" srcId="{41098F6C-0678-624E-94DB-9AEB11C013AB}" destId="{89CD0F6B-CFDF-674E-8E09-AD2E84AF4C0B}" srcOrd="7" destOrd="0" presId="urn:microsoft.com/office/officeart/2005/8/layout/gear1"/>
    <dgm:cxn modelId="{3D1C650C-A4BA-F946-8A78-AA60CB7266B5}" type="presParOf" srcId="{41098F6C-0678-624E-94DB-9AEB11C013AB}" destId="{11C76704-458D-A546-8BD1-725A0965C122}" srcOrd="8" destOrd="0" presId="urn:microsoft.com/office/officeart/2005/8/layout/gear1"/>
    <dgm:cxn modelId="{0D3974BA-322B-C94C-901A-8048FC138005}" type="presParOf" srcId="{41098F6C-0678-624E-94DB-9AEB11C013AB}" destId="{9128607F-D308-9E4B-AFB4-4708739E30A3}" srcOrd="9" destOrd="0" presId="urn:microsoft.com/office/officeart/2005/8/layout/gear1"/>
    <dgm:cxn modelId="{A840E89F-713F-C44B-A5D1-7DD68F97C370}" type="presParOf" srcId="{41098F6C-0678-624E-94DB-9AEB11C013AB}" destId="{DCF168DC-00FE-854D-9327-AFCB3403709A}" srcOrd="10" destOrd="0" presId="urn:microsoft.com/office/officeart/2005/8/layout/gear1"/>
    <dgm:cxn modelId="{CC020B09-310C-A34F-A694-A32D20F6F672}" type="presParOf" srcId="{41098F6C-0678-624E-94DB-9AEB11C013AB}" destId="{FD36D20C-7D41-4048-AEC5-9584541DA98A}" srcOrd="11" destOrd="0" presId="urn:microsoft.com/office/officeart/2005/8/layout/gear1"/>
    <dgm:cxn modelId="{1CEC0FB1-EFF7-394A-967A-743B8469C2CA}" type="presParOf" srcId="{41098F6C-0678-624E-94DB-9AEB11C013AB}" destId="{53F276EF-62E3-464D-BCD8-9E1D85E15D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724B6-DFE8-B746-B235-8C42BC788DA1}">
      <dsp:nvSpPr>
        <dsp:cNvPr id="0" name=""/>
        <dsp:cNvSpPr/>
      </dsp:nvSpPr>
      <dsp:spPr>
        <a:xfrm>
          <a:off x="1985567" y="0"/>
          <a:ext cx="4806152" cy="1922461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43B1F-9AA8-2D45-B76D-DD0DA21F0723}">
      <dsp:nvSpPr>
        <dsp:cNvPr id="0" name=""/>
        <dsp:cNvSpPr/>
      </dsp:nvSpPr>
      <dsp:spPr>
        <a:xfrm>
          <a:off x="2562306" y="336430"/>
          <a:ext cx="1586030" cy="942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Interesse acadêmico</a:t>
          </a:r>
        </a:p>
      </dsp:txBody>
      <dsp:txXfrm>
        <a:off x="2562306" y="336430"/>
        <a:ext cx="1586030" cy="942005"/>
      </dsp:txXfrm>
    </dsp:sp>
    <dsp:sp modelId="{02ADA3A5-4B38-814B-BD42-A9D00289C1CC}">
      <dsp:nvSpPr>
        <dsp:cNvPr id="0" name=""/>
        <dsp:cNvSpPr/>
      </dsp:nvSpPr>
      <dsp:spPr>
        <a:xfrm>
          <a:off x="4388644" y="644024"/>
          <a:ext cx="1874399" cy="942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Interesse popular</a:t>
          </a:r>
        </a:p>
      </dsp:txBody>
      <dsp:txXfrm>
        <a:off x="4388644" y="644024"/>
        <a:ext cx="1874399" cy="942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6EF1-28CD-BB46-900C-9FD3F6015C73}">
      <dsp:nvSpPr>
        <dsp:cNvPr id="0" name=""/>
        <dsp:cNvSpPr/>
      </dsp:nvSpPr>
      <dsp:spPr>
        <a:xfrm rot="16200000">
          <a:off x="4325101" y="1231943"/>
          <a:ext cx="2608663" cy="159416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acadêmico</a:t>
          </a:r>
        </a:p>
      </dsp:txBody>
      <dsp:txXfrm rot="5400000">
        <a:off x="4910183" y="802531"/>
        <a:ext cx="1516334" cy="2452993"/>
      </dsp:txXfrm>
    </dsp:sp>
    <dsp:sp modelId="{752AC88D-E3EE-DF45-AB03-6E3752BF1FFB}">
      <dsp:nvSpPr>
        <dsp:cNvPr id="0" name=""/>
        <dsp:cNvSpPr/>
      </dsp:nvSpPr>
      <dsp:spPr>
        <a:xfrm rot="5400000">
          <a:off x="5991659" y="1231943"/>
          <a:ext cx="2608663" cy="159416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tint val="50000"/>
                <a:hueOff val="-880662"/>
                <a:satOff val="-76170"/>
                <a:lumOff val="87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-880662"/>
                <a:satOff val="-76170"/>
                <a:lumOff val="87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-880662"/>
                <a:satOff val="-76170"/>
                <a:lumOff val="87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popular</a:t>
          </a:r>
        </a:p>
      </dsp:txBody>
      <dsp:txXfrm rot="-5400000">
        <a:off x="6498906" y="802532"/>
        <a:ext cx="1516334" cy="2452993"/>
      </dsp:txXfrm>
    </dsp:sp>
    <dsp:sp modelId="{2E6C037E-650E-0346-8784-5AD9611357CD}">
      <dsp:nvSpPr>
        <dsp:cNvPr id="0" name=""/>
        <dsp:cNvSpPr/>
      </dsp:nvSpPr>
      <dsp:spPr>
        <a:xfrm>
          <a:off x="5629270" y="0"/>
          <a:ext cx="1666557" cy="16664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7DD4E-C5CB-DE4D-BEE4-ED343159B67E}">
      <dsp:nvSpPr>
        <dsp:cNvPr id="0" name=""/>
        <dsp:cNvSpPr/>
      </dsp:nvSpPr>
      <dsp:spPr>
        <a:xfrm rot="10800000">
          <a:off x="5629270" y="2391173"/>
          <a:ext cx="1666557" cy="16664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3E9DB-98D6-0C4E-88BA-16361E70A9CC}">
      <dsp:nvSpPr>
        <dsp:cNvPr id="0" name=""/>
        <dsp:cNvSpPr/>
      </dsp:nvSpPr>
      <dsp:spPr>
        <a:xfrm>
          <a:off x="4934902" y="2198846"/>
          <a:ext cx="2687478" cy="2687478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Desenvolvimento social</a:t>
          </a:r>
        </a:p>
      </dsp:txBody>
      <dsp:txXfrm>
        <a:off x="5475205" y="2828375"/>
        <a:ext cx="1606872" cy="1381419"/>
      </dsp:txXfrm>
    </dsp:sp>
    <dsp:sp modelId="{1AFAB29B-FB4C-5C40-9EDA-35FDF50AA554}">
      <dsp:nvSpPr>
        <dsp:cNvPr id="0" name=""/>
        <dsp:cNvSpPr/>
      </dsp:nvSpPr>
      <dsp:spPr>
        <a:xfrm>
          <a:off x="3371278" y="1563624"/>
          <a:ext cx="1954530" cy="1954530"/>
        </a:xfrm>
        <a:prstGeom prst="gear6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População</a:t>
          </a:r>
        </a:p>
      </dsp:txBody>
      <dsp:txXfrm>
        <a:off x="3863337" y="2058657"/>
        <a:ext cx="970412" cy="964464"/>
      </dsp:txXfrm>
    </dsp:sp>
    <dsp:sp modelId="{9B3483A9-0E57-D04E-A0D9-A26705DC9741}">
      <dsp:nvSpPr>
        <dsp:cNvPr id="0" name=""/>
        <dsp:cNvSpPr/>
      </dsp:nvSpPr>
      <dsp:spPr>
        <a:xfrm rot="20700000">
          <a:off x="4466015" y="215197"/>
          <a:ext cx="1915040" cy="1915040"/>
        </a:xfrm>
        <a:prstGeom prst="gear6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Instituições</a:t>
          </a:r>
        </a:p>
      </dsp:txBody>
      <dsp:txXfrm rot="-20700000">
        <a:off x="4886039" y="635222"/>
        <a:ext cx="1074991" cy="1074991"/>
      </dsp:txXfrm>
    </dsp:sp>
    <dsp:sp modelId="{DCF168DC-00FE-854D-9327-AFCB3403709A}">
      <dsp:nvSpPr>
        <dsp:cNvPr id="0" name=""/>
        <dsp:cNvSpPr/>
      </dsp:nvSpPr>
      <dsp:spPr>
        <a:xfrm>
          <a:off x="4735923" y="1788934"/>
          <a:ext cx="3439972" cy="3439972"/>
        </a:xfrm>
        <a:prstGeom prst="circularArrow">
          <a:avLst>
            <a:gd name="adj1" fmla="val 4688"/>
            <a:gd name="adj2" fmla="val 299029"/>
            <a:gd name="adj3" fmla="val 2530533"/>
            <a:gd name="adj4" fmla="val 15830667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6D20C-7D41-4048-AEC5-9584541DA98A}">
      <dsp:nvSpPr>
        <dsp:cNvPr id="0" name=""/>
        <dsp:cNvSpPr/>
      </dsp:nvSpPr>
      <dsp:spPr>
        <a:xfrm>
          <a:off x="3025135" y="1128190"/>
          <a:ext cx="2499355" cy="24993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76EF-62E3-464D-BCD8-9E1D85E15D01}">
      <dsp:nvSpPr>
        <dsp:cNvPr id="0" name=""/>
        <dsp:cNvSpPr/>
      </dsp:nvSpPr>
      <dsp:spPr>
        <a:xfrm>
          <a:off x="4023046" y="-207237"/>
          <a:ext cx="2694808" cy="26948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36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391B-8B7C-8B62-816D-2870EEBDC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A6E74-9F5D-077D-5807-5EA41016D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313A8-72B4-6478-5393-DD6F69297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ED3A1-151A-F213-6CEF-6FEEBCE0B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908215" y="2697242"/>
            <a:ext cx="12036385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Extensão</a:t>
            </a: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6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Universitária</a:t>
            </a: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: </a:t>
            </a:r>
            <a:r>
              <a:rPr lang="en-US" sz="36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desafios</a:t>
            </a: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e </a:t>
            </a:r>
            <a:r>
              <a:rPr lang="en-US" sz="36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perspectivas</a:t>
            </a: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6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contemporâneas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793790" y="551844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extensão universitária enfrenta desafios significativos ao tentar se inserir de maneira efetiva nos currículos da graduação e pós-graduação. Essa integração curricular é essencial para uma formação acadêmica mais completa e alinhada com as demandas da sociedade.</a:t>
            </a:r>
            <a:endParaRPr lang="en-US" sz="24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AF5971B3-13F1-9686-188B-F240B4DE78C4}"/>
              </a:ext>
            </a:extLst>
          </p:cNvPr>
          <p:cNvSpPr/>
          <p:nvPr/>
        </p:nvSpPr>
        <p:spPr>
          <a:xfrm>
            <a:off x="9627170" y="6061365"/>
            <a:ext cx="6098076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Prof. Dr. Hélder Eterno da Silveira</a:t>
            </a:r>
          </a:p>
        </p:txBody>
      </p:sp>
      <p:pic>
        <p:nvPicPr>
          <p:cNvPr id="1028" name="Picture 4" descr="I Fórum PROEXT-PG: Estreitando os laços da Extensão com a Pós-Graduação.">
            <a:extLst>
              <a:ext uri="{FF2B5EF4-FFF2-40B4-BE49-F238E27FC236}">
                <a16:creationId xmlns:a16="http://schemas.microsoft.com/office/drawing/2014/main" id="{F6046D03-06A0-63D8-065B-3D8FE2F8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23D7-FB19-8FB3-051C-F78750ACE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925372-87CB-3694-E26D-F3D75F853F04}"/>
              </a:ext>
            </a:extLst>
          </p:cNvPr>
          <p:cNvSpPr/>
          <p:nvPr/>
        </p:nvSpPr>
        <p:spPr>
          <a:xfrm>
            <a:off x="1905000" y="614361"/>
            <a:ext cx="108204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Ciência</a:t>
            </a:r>
            <a:r>
              <a:rPr lang="pt-BR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no Brasil e desenvolvimento social</a:t>
            </a:r>
            <a:endParaRPr lang="pt-BR" sz="4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763DB4E-DAC5-974A-792B-0CFB9C1AC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952802"/>
              </p:ext>
            </p:extLst>
          </p:nvPr>
        </p:nvGraphicFramePr>
        <p:xfrm>
          <a:off x="-1102519" y="1781477"/>
          <a:ext cx="8777288" cy="192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47F9A18-6CF7-5BD1-9181-C903146FA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746358"/>
              </p:ext>
            </p:extLst>
          </p:nvPr>
        </p:nvGraphicFramePr>
        <p:xfrm>
          <a:off x="5114925" y="1528763"/>
          <a:ext cx="12925424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F51C599-FDCE-1B5F-FC33-A917367ED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29984"/>
              </p:ext>
            </p:extLst>
          </p:nvPr>
        </p:nvGraphicFramePr>
        <p:xfrm>
          <a:off x="1771650" y="3143250"/>
          <a:ext cx="10358438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278649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AFA45EAE-5B96-7F86-53B2-121880C0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1150143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8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51387" y="-304404"/>
            <a:ext cx="2193165" cy="1652386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69969" y="506575"/>
            <a:ext cx="774441" cy="77444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052178" y="786168"/>
            <a:ext cx="824966" cy="82496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Freeform: Shape 174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227971" y="0"/>
            <a:ext cx="3402429" cy="177700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25" name="Isosceles Triangle 174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71612" y="7338601"/>
            <a:ext cx="1793416" cy="890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C25715-53F2-3D13-FDEE-FAE1C271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9333" y="346183"/>
            <a:ext cx="11529832" cy="76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Isosceles Triangle 174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124896" y="7743771"/>
            <a:ext cx="977883" cy="48582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1B945-17E7-FAA6-C8CD-56EA2B61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51387" y="-304404"/>
            <a:ext cx="2193165" cy="1652386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69969" y="506575"/>
            <a:ext cx="774441" cy="77444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052178" y="786168"/>
            <a:ext cx="824966" cy="82496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227971" y="0"/>
            <a:ext cx="3402429" cy="177700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71612" y="7338601"/>
            <a:ext cx="1793416" cy="890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a&#10;&#10;Descrição gerada automaticamente">
            <a:extLst>
              <a:ext uri="{FF2B5EF4-FFF2-40B4-BE49-F238E27FC236}">
                <a16:creationId xmlns:a16="http://schemas.microsoft.com/office/drawing/2014/main" id="{13AA5BAB-381A-A9EB-7826-A7019EF7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709" y="772160"/>
            <a:ext cx="11330981" cy="66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124896" y="7743771"/>
            <a:ext cx="977883" cy="48582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7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5B654-54F4-ACC0-AB47-D871284A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"/>
          <a:stretch/>
        </p:blipFill>
        <p:spPr bwMode="auto">
          <a:xfrm>
            <a:off x="916228" y="880783"/>
            <a:ext cx="12797943" cy="6468035"/>
          </a:xfrm>
          <a:prstGeom prst="rect">
            <a:avLst/>
          </a:prstGeom>
          <a:noFill/>
          <a:effectLst>
            <a:outerShdw blurRad="292100" dist="165100" dir="6000000" sx="97000" sy="97000" algn="t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0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4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51387" y="-304404"/>
            <a:ext cx="2193165" cy="1652386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69969" y="506575"/>
            <a:ext cx="774441" cy="77444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052178" y="786168"/>
            <a:ext cx="824966" cy="82496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227971" y="0"/>
            <a:ext cx="3402429" cy="177700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71612" y="7338601"/>
            <a:ext cx="1793416" cy="890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B29AF62-1A1D-318A-0148-E78A6D37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372" y="440024"/>
            <a:ext cx="8419307" cy="73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124896" y="7743771"/>
            <a:ext cx="977883" cy="48582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65B01-DD00-1D26-9F25-D8DDB7BF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1" name="Rectangle 82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DC88A0-42D8-E233-5EA0-7936A199C28C}"/>
              </a:ext>
            </a:extLst>
          </p:cNvPr>
          <p:cNvSpPr/>
          <p:nvPr/>
        </p:nvSpPr>
        <p:spPr>
          <a:xfrm>
            <a:off x="1005838" y="1409782"/>
            <a:ext cx="5792154" cy="3430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EXTENSÃO: ORGANIZAÇÃO DA PESQUISA E INSERÇÃO CURRICULAR NA PÓS-GRADUAÇÃO</a:t>
            </a:r>
            <a:endParaRPr lang="en-US" sz="47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Notas de corte da UFCG no Sisu: saiba a nota mínima para ingresso">
            <a:extLst>
              <a:ext uri="{FF2B5EF4-FFF2-40B4-BE49-F238E27FC236}">
                <a16:creationId xmlns:a16="http://schemas.microsoft.com/office/drawing/2014/main" id="{3C8CF367-0466-C6F9-2BB8-AF23DD57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r="21243" b="1"/>
          <a:stretch/>
        </p:blipFill>
        <p:spPr bwMode="auto">
          <a:xfrm>
            <a:off x="7315200" y="1009650"/>
            <a:ext cx="6313170" cy="5649111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3" name="Freeform: Shape 82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0" y="4965974"/>
            <a:ext cx="6313170" cy="1692787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29" name="Freeform: Shape 82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0" y="4965974"/>
            <a:ext cx="6313170" cy="1692787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25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01" y="258366"/>
            <a:ext cx="2347079" cy="20675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08922" y="3114140"/>
            <a:ext cx="9012436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Extensão na organização da pesquisa</a:t>
            </a:r>
            <a:endParaRPr lang="en-US" sz="4050" dirty="0"/>
          </a:p>
        </p:txBody>
      </p:sp>
      <p:sp>
        <p:nvSpPr>
          <p:cNvPr id="5" name="Shape 1"/>
          <p:cNvSpPr/>
          <p:nvPr/>
        </p:nvSpPr>
        <p:spPr>
          <a:xfrm>
            <a:off x="723543" y="4342686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2"/>
          <p:cNvSpPr/>
          <p:nvPr/>
        </p:nvSpPr>
        <p:spPr>
          <a:xfrm>
            <a:off x="895588" y="4420195"/>
            <a:ext cx="1209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395412" y="4342686"/>
            <a:ext cx="4142184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Integração da pesquisa e extensão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395412" y="4789646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extensão universitária é fundamental para orientar a agenda de pesquisa, conectando-a às demandas e necessidades da comunidade.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7418546" y="4342686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6"/>
          <p:cNvSpPr/>
          <p:nvPr/>
        </p:nvSpPr>
        <p:spPr>
          <a:xfrm>
            <a:off x="7561778" y="4420195"/>
            <a:ext cx="17859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8090416" y="4342686"/>
            <a:ext cx="5702737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Projetos de extensão como base para pesquisas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8090416" y="4789646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Iniciativas de extensão oferecem um ambiente propício para o desenvolvimento de novos projetos de pesquisa, fomentando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uma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nova praxis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acadêmica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23543" y="6220777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0"/>
          <p:cNvSpPr/>
          <p:nvPr/>
        </p:nvSpPr>
        <p:spPr>
          <a:xfrm>
            <a:off x="867847" y="6298287"/>
            <a:ext cx="1764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395412" y="6220777"/>
            <a:ext cx="378773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Produção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de inter-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colegialidade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científica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395412" y="6667738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extensão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permite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um campo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propício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para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produção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novos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conhecimentos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sejam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oriundos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compreensão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inter-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colegiada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das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questões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interesse social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várias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áreas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418546" y="6220777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4"/>
          <p:cNvSpPr/>
          <p:nvPr/>
        </p:nvSpPr>
        <p:spPr>
          <a:xfrm>
            <a:off x="7556063" y="6298287"/>
            <a:ext cx="1901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8090416" y="6220777"/>
            <a:ext cx="4796314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Fortalecimento da interdisciplinaridade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8090416" y="6667738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Atividades de extensão estimulam a cooperação entre diferentes áreas do conhecimento, enriquecendo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produção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científica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busca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soluçõ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1C0E-2335-F07C-70F1-B27FD0C0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7F7D1BE-DF6B-4732-DC00-2AD0D08F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252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FA645ED-8A37-D9E4-E024-094A2FB3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01" y="258366"/>
            <a:ext cx="2347079" cy="2067520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641E18B-395C-018A-F8EE-247CEE72EDE6}"/>
              </a:ext>
            </a:extLst>
          </p:cNvPr>
          <p:cNvSpPr/>
          <p:nvPr/>
        </p:nvSpPr>
        <p:spPr>
          <a:xfrm>
            <a:off x="2808922" y="3114140"/>
            <a:ext cx="9012436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50" b="1" dirty="0" err="1">
                <a:solidFill>
                  <a:srgbClr val="231971"/>
                </a:solidFill>
                <a:latin typeface="Outfit Extra Bold" pitchFamily="34" charset="0"/>
              </a:rPr>
              <a:t>Inserção</a:t>
            </a: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</a:rPr>
              <a:t> curricular da </a:t>
            </a:r>
            <a:r>
              <a:rPr lang="en-US" sz="4050" b="1" dirty="0" err="1">
                <a:solidFill>
                  <a:srgbClr val="231971"/>
                </a:solidFill>
                <a:latin typeface="Outfit Extra Bold" pitchFamily="34" charset="0"/>
              </a:rPr>
              <a:t>extensão</a:t>
            </a: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</a:rPr>
              <a:t> </a:t>
            </a:r>
            <a:r>
              <a:rPr lang="en-US" sz="4050" b="1" dirty="0" err="1">
                <a:solidFill>
                  <a:srgbClr val="231971"/>
                </a:solidFill>
                <a:latin typeface="Outfit Extra Bold" pitchFamily="34" charset="0"/>
              </a:rPr>
              <a:t>na</a:t>
            </a: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</a:rPr>
              <a:t> </a:t>
            </a:r>
            <a:r>
              <a:rPr lang="en-US" sz="4050" b="1" dirty="0" err="1">
                <a:solidFill>
                  <a:srgbClr val="231971"/>
                </a:solidFill>
                <a:latin typeface="Outfit Extra Bold" pitchFamily="34" charset="0"/>
              </a:rPr>
              <a:t>pós-graduação</a:t>
            </a:r>
            <a:endParaRPr lang="en-US" sz="405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5B89535D-E78B-B669-E2DD-CFFAB74F1575}"/>
              </a:ext>
            </a:extLst>
          </p:cNvPr>
          <p:cNvSpPr/>
          <p:nvPr/>
        </p:nvSpPr>
        <p:spPr>
          <a:xfrm>
            <a:off x="723543" y="4342686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BA5D379-4885-DF2D-C17B-B0C494B50F0E}"/>
              </a:ext>
            </a:extLst>
          </p:cNvPr>
          <p:cNvSpPr/>
          <p:nvPr/>
        </p:nvSpPr>
        <p:spPr>
          <a:xfrm>
            <a:off x="895588" y="4420195"/>
            <a:ext cx="1209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B8D9A505-60DB-1AA8-B69D-DA93062A0082}"/>
              </a:ext>
            </a:extLst>
          </p:cNvPr>
          <p:cNvSpPr/>
          <p:nvPr/>
        </p:nvSpPr>
        <p:spPr>
          <a:xfrm>
            <a:off x="1395412" y="4342686"/>
            <a:ext cx="4142184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Articulação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entre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áreas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do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conhecimento</a:t>
            </a:r>
            <a:endParaRPr lang="en-US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DD66AC3C-99C8-ABB1-02FD-AE61BDC5DE45}"/>
              </a:ext>
            </a:extLst>
          </p:cNvPr>
          <p:cNvSpPr/>
          <p:nvPr/>
        </p:nvSpPr>
        <p:spPr>
          <a:xfrm>
            <a:off x="1395412" y="4789646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processo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inserção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curricular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deve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considerer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programas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projetos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integradores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possam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reunir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grupos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pesquisa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diferentes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áreas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do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conhecimento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38A7C3C3-06F6-38B0-A4FC-ADA8E08AEA07}"/>
              </a:ext>
            </a:extLst>
          </p:cNvPr>
          <p:cNvSpPr/>
          <p:nvPr/>
        </p:nvSpPr>
        <p:spPr>
          <a:xfrm>
            <a:off x="7418546" y="4342686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4E6E861E-9F84-E0A7-E1F8-81F6B2F11AEB}"/>
              </a:ext>
            </a:extLst>
          </p:cNvPr>
          <p:cNvSpPr/>
          <p:nvPr/>
        </p:nvSpPr>
        <p:spPr>
          <a:xfrm>
            <a:off x="7561778" y="4420195"/>
            <a:ext cx="17859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9934A3EB-C5E9-5534-39B2-7C13EC695F6C}"/>
              </a:ext>
            </a:extLst>
          </p:cNvPr>
          <p:cNvSpPr/>
          <p:nvPr/>
        </p:nvSpPr>
        <p:spPr>
          <a:xfrm>
            <a:off x="8090416" y="4342686"/>
            <a:ext cx="5702737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Dissertações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teses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que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emergem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da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extensão</a:t>
            </a:r>
            <a:endParaRPr lang="en-US" sz="20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4D84FBF6-5664-F10F-C5BC-A5201339C293}"/>
              </a:ext>
            </a:extLst>
          </p:cNvPr>
          <p:cNvSpPr/>
          <p:nvPr/>
        </p:nvSpPr>
        <p:spPr>
          <a:xfrm>
            <a:off x="8090416" y="4789646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Iniciativas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indução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pesquisas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possam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emergir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das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próprias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ações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extensão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modo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provocar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sistematização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saberes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complexos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interprofissionais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2BCB2F18-A2D0-D1C9-ED09-FBF6AAFD0D52}"/>
              </a:ext>
            </a:extLst>
          </p:cNvPr>
          <p:cNvSpPr/>
          <p:nvPr/>
        </p:nvSpPr>
        <p:spPr>
          <a:xfrm>
            <a:off x="723543" y="6220777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0D9B2013-E8C0-10DD-C4E6-A39BAD651F02}"/>
              </a:ext>
            </a:extLst>
          </p:cNvPr>
          <p:cNvSpPr/>
          <p:nvPr/>
        </p:nvSpPr>
        <p:spPr>
          <a:xfrm>
            <a:off x="867847" y="6298287"/>
            <a:ext cx="1764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509B01BC-D0C1-712F-F08E-50A6E1E8702B}"/>
              </a:ext>
            </a:extLst>
          </p:cNvPr>
          <p:cNvSpPr/>
          <p:nvPr/>
        </p:nvSpPr>
        <p:spPr>
          <a:xfrm>
            <a:off x="1395412" y="6220777"/>
            <a:ext cx="378773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Organização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grupos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pesquisas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integradores</a:t>
            </a:r>
            <a:endParaRPr lang="en-US" sz="20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FDAC5AF0-ED8E-B807-CF8E-94E23F184E58}"/>
              </a:ext>
            </a:extLst>
          </p:cNvPr>
          <p:cNvSpPr/>
          <p:nvPr/>
        </p:nvSpPr>
        <p:spPr>
          <a:xfrm>
            <a:off x="1395412" y="6667738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Organização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novos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grupos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pesquisa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contem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com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comunidade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externa e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possam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estudar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conjuntamente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dinâmicas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sociais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respeitando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diversificação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vozes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emergência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dos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saberes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0CF627F0-45C6-3E79-0B5C-A6E22A8FACA4}"/>
              </a:ext>
            </a:extLst>
          </p:cNvPr>
          <p:cNvSpPr/>
          <p:nvPr/>
        </p:nvSpPr>
        <p:spPr>
          <a:xfrm>
            <a:off x="7418546" y="6220777"/>
            <a:ext cx="465177" cy="465177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838B2FD8-3BC7-C4AA-7567-B3E46DC864BC}"/>
              </a:ext>
            </a:extLst>
          </p:cNvPr>
          <p:cNvSpPr/>
          <p:nvPr/>
        </p:nvSpPr>
        <p:spPr>
          <a:xfrm>
            <a:off x="7556063" y="6298287"/>
            <a:ext cx="1901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AEE2447F-7B0E-EA20-6E2F-1208D2A7CD61}"/>
              </a:ext>
            </a:extLst>
          </p:cNvPr>
          <p:cNvSpPr/>
          <p:nvPr/>
        </p:nvSpPr>
        <p:spPr>
          <a:xfrm>
            <a:off x="8090416" y="6220777"/>
            <a:ext cx="4796314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</a:rPr>
              <a:t>Criação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</a:rPr>
              <a:t> do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</a:rPr>
              <a:t>componente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</a:rPr>
              <a:t>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</a:rPr>
              <a:t>integrado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</a:rPr>
              <a:t> de </a:t>
            </a:r>
            <a:r>
              <a:rPr lang="en-US" sz="2000" b="1" dirty="0" err="1">
                <a:solidFill>
                  <a:srgbClr val="2A2742"/>
                </a:solidFill>
                <a:latin typeface="Outfit Extra Bold" pitchFamily="34" charset="0"/>
              </a:rPr>
              <a:t>extensão</a:t>
            </a: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</a:rPr>
              <a:t> </a:t>
            </a:r>
            <a:endParaRPr lang="en-US" sz="2000" dirty="0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21567C58-DF51-F655-913B-706CB54EE5F7}"/>
              </a:ext>
            </a:extLst>
          </p:cNvPr>
          <p:cNvSpPr/>
          <p:nvPr/>
        </p:nvSpPr>
        <p:spPr>
          <a:xfrm>
            <a:off x="8090416" y="6667738"/>
            <a:ext cx="5816441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Criação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componente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integrado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curricular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extensão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fim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que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estudantes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graduação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 de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pós-graduação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possam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atuar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conjuntamente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com a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comunidade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externa.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069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0EE04AEC-A4F2-6D80-2DED-E845C9281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74"/>
          <a:stretch/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68096" y="768096"/>
            <a:ext cx="3302824" cy="3251130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inserção da extensão na pós-graduação e o novo PNPG</a:t>
            </a:r>
            <a:endParaRPr lang="en-US" sz="3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5761" y="135466"/>
            <a:ext cx="12498877" cy="1140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 que lugar eu falo?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29851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60B851-D2F7-C206-5DB5-41925B23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001952"/>
            <a:ext cx="12498877" cy="70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28" y="0"/>
            <a:ext cx="14626743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73224B1-C2D1-68AA-EA72-555C45D9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 bwMode="auto">
          <a:xfrm>
            <a:off x="20" y="1538"/>
            <a:ext cx="14630380" cy="82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3415" y="906542"/>
            <a:ext cx="7837170" cy="1750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Perspectivas futuras e políticas públicas para fortalecimento da extensão universitária</a:t>
            </a:r>
            <a:endParaRPr lang="en-US" sz="3650" dirty="0"/>
          </a:p>
        </p:txBody>
      </p:sp>
      <p:sp>
        <p:nvSpPr>
          <p:cNvPr id="5" name="Shape 1"/>
          <p:cNvSpPr/>
          <p:nvPr/>
        </p:nvSpPr>
        <p:spPr>
          <a:xfrm>
            <a:off x="653415" y="3146822"/>
            <a:ext cx="326707" cy="326708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2"/>
          <p:cNvSpPr/>
          <p:nvPr/>
        </p:nvSpPr>
        <p:spPr>
          <a:xfrm>
            <a:off x="1166813" y="3146822"/>
            <a:ext cx="2927033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Políticas de Financiamento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1166813" y="3550444"/>
            <a:ext cx="3311843" cy="1194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Aumento dos investimentos públicos e privados (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criação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marcos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legais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específicos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)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voltados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para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programas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 projetos de </a:t>
            </a:r>
            <a:r>
              <a:rPr lang="en-US" sz="14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extensão</a:t>
            </a: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garantindo sua sustentabilidade a longo prazo.</a:t>
            </a:r>
            <a:endParaRPr lang="en-US" sz="1450" dirty="0"/>
          </a:p>
        </p:txBody>
      </p:sp>
      <p:sp>
        <p:nvSpPr>
          <p:cNvPr id="8" name="Shape 4"/>
          <p:cNvSpPr/>
          <p:nvPr/>
        </p:nvSpPr>
        <p:spPr>
          <a:xfrm>
            <a:off x="4665345" y="3146822"/>
            <a:ext cx="326707" cy="326708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5"/>
          <p:cNvSpPr/>
          <p:nvPr/>
        </p:nvSpPr>
        <p:spPr>
          <a:xfrm>
            <a:off x="5178743" y="3146822"/>
            <a:ext cx="3311843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Integração com Pesquisa e Ensino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178743" y="3842147"/>
            <a:ext cx="3311843" cy="1194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Fortalecer os vínculos entre extensão, pesquisa e ensino, promovendo uma formação acadêmica mais completa e conectada com a sociedade.</a:t>
            </a:r>
            <a:endParaRPr lang="en-US" sz="1450" dirty="0"/>
          </a:p>
        </p:txBody>
      </p:sp>
      <p:sp>
        <p:nvSpPr>
          <p:cNvPr id="11" name="Shape 7"/>
          <p:cNvSpPr/>
          <p:nvPr/>
        </p:nvSpPr>
        <p:spPr>
          <a:xfrm>
            <a:off x="653415" y="5433298"/>
            <a:ext cx="326707" cy="326708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8"/>
          <p:cNvSpPr/>
          <p:nvPr/>
        </p:nvSpPr>
        <p:spPr>
          <a:xfrm>
            <a:off x="1166813" y="5433298"/>
            <a:ext cx="3311843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Reconhecimento das Atividades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1166813" y="6128623"/>
            <a:ext cx="3311843" cy="1194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Implementar métricas de avaliação que valorizem e reconheçam as atividades de extensão na progressão de carreira docente e no currículo do estudante.</a:t>
            </a:r>
            <a:endParaRPr lang="en-US" sz="1450" dirty="0"/>
          </a:p>
        </p:txBody>
      </p:sp>
      <p:sp>
        <p:nvSpPr>
          <p:cNvPr id="14" name="Shape 10"/>
          <p:cNvSpPr/>
          <p:nvPr/>
        </p:nvSpPr>
        <p:spPr>
          <a:xfrm>
            <a:off x="4665345" y="5433298"/>
            <a:ext cx="326707" cy="326708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1"/>
          <p:cNvSpPr/>
          <p:nvPr/>
        </p:nvSpPr>
        <p:spPr>
          <a:xfrm>
            <a:off x="5178743" y="5433298"/>
            <a:ext cx="2477810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Expansão de Parcerias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5178743" y="5836920"/>
            <a:ext cx="3311843" cy="1194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Incentivar o estabelecimento de parcerias entre universidades, governo e organizações da sociedade civil para ampliar o alcance da extensão.</a:t>
            </a:r>
            <a:endParaRPr lang="en-US" sz="1450" dirty="0"/>
          </a:p>
        </p:txBody>
      </p:sp>
      <p:pic>
        <p:nvPicPr>
          <p:cNvPr id="9218" name="Picture 2" descr="UFCG inscreve bolsistas no Programa de Residência Pedagógica com vagas em  Cajazeiras">
            <a:extLst>
              <a:ext uri="{FF2B5EF4-FFF2-40B4-BE49-F238E27FC236}">
                <a16:creationId xmlns:a16="http://schemas.microsoft.com/office/drawing/2014/main" id="{B74CBA9F-DA34-B025-30B4-50C5F3A1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48" y="2871789"/>
            <a:ext cx="4996411" cy="29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1950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1405" y="3319582"/>
            <a:ext cx="13107591" cy="1359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 papel da </a:t>
            </a:r>
            <a:r>
              <a:rPr lang="en-US" sz="4250" b="1" dirty="0">
                <a:solidFill>
                  <a:srgbClr val="FF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gestão universitária </a:t>
            </a:r>
            <a:r>
              <a:rPr lang="en-US" sz="42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na promoção da extensão</a:t>
            </a:r>
            <a:endParaRPr lang="en-US" sz="42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05" y="5005507"/>
            <a:ext cx="543878" cy="54387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61405" y="5766911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Liderança e Visão</a:t>
            </a:r>
            <a:endParaRPr lang="en-US" sz="2100" dirty="0"/>
          </a:p>
        </p:txBody>
      </p:sp>
      <p:sp>
        <p:nvSpPr>
          <p:cNvPr id="7" name="Text 2"/>
          <p:cNvSpPr/>
          <p:nvPr/>
        </p:nvSpPr>
        <p:spPr>
          <a:xfrm>
            <a:off x="761405" y="6237327"/>
            <a:ext cx="4151709" cy="1392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equipe de gestão deve exercer uma liderança ativa, com uma visão clara da importância da extensão e seu papel estratégico na universidade.</a:t>
            </a:r>
            <a:endParaRPr lang="en-US" sz="17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345" y="5005507"/>
            <a:ext cx="543878" cy="54387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39345" y="5766911"/>
            <a:ext cx="2740819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Alocação de Recursos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5239345" y="6237327"/>
            <a:ext cx="4151709" cy="1392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Destinar recursos financeiros, humanos e de infraestrutura adequados para apoiar e expandir as atividades de extensão é fundamental.</a:t>
            </a:r>
            <a:endParaRPr lang="en-US" sz="17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86" y="5005507"/>
            <a:ext cx="543878" cy="54387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717286" y="5766911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Políticas e Estruturas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9717286" y="6237327"/>
            <a:ext cx="4151709" cy="1392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Desenvolver políticas e estruturas institucionais que valorizem, reconheçam e integrem a extensão aos processos de ensino, pesquisa e gestão.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72B2C9E-BEFA-5287-46B9-D9763F30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017" y="403970"/>
            <a:ext cx="10416365" cy="74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03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F142DD-1EDC-C5A3-AA1C-3734275C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221766"/>
            <a:ext cx="12618720" cy="18070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6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Saúde</a:t>
            </a:r>
            <a:endParaRPr kumimoji="0" lang="en-US" altLang="pt-BR" sz="6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6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7144F41-1AC9-E906-30EA-83145E258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67578"/>
              </p:ext>
            </p:extLst>
          </p:nvPr>
        </p:nvGraphicFramePr>
        <p:xfrm>
          <a:off x="862965" y="1570544"/>
          <a:ext cx="13124498" cy="5632280"/>
        </p:xfrm>
        <a:graphic>
          <a:graphicData uri="http://schemas.openxmlformats.org/drawingml/2006/table">
            <a:tbl>
              <a:tblPr/>
              <a:tblGrid>
                <a:gridCol w="1759186">
                  <a:extLst>
                    <a:ext uri="{9D8B030D-6E8A-4147-A177-3AD203B41FA5}">
                      <a16:colId xmlns:a16="http://schemas.microsoft.com/office/drawing/2014/main" val="2285103310"/>
                    </a:ext>
                  </a:extLst>
                </a:gridCol>
                <a:gridCol w="1759186">
                  <a:extLst>
                    <a:ext uri="{9D8B030D-6E8A-4147-A177-3AD203B41FA5}">
                      <a16:colId xmlns:a16="http://schemas.microsoft.com/office/drawing/2014/main" val="452979020"/>
                    </a:ext>
                  </a:extLst>
                </a:gridCol>
                <a:gridCol w="1190788">
                  <a:extLst>
                    <a:ext uri="{9D8B030D-6E8A-4147-A177-3AD203B41FA5}">
                      <a16:colId xmlns:a16="http://schemas.microsoft.com/office/drawing/2014/main" val="324207861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4009469597"/>
                    </a:ext>
                  </a:extLst>
                </a:gridCol>
                <a:gridCol w="2191003">
                  <a:extLst>
                    <a:ext uri="{9D8B030D-6E8A-4147-A177-3AD203B41FA5}">
                      <a16:colId xmlns:a16="http://schemas.microsoft.com/office/drawing/2014/main" val="999862509"/>
                    </a:ext>
                  </a:extLst>
                </a:gridCol>
                <a:gridCol w="2061497">
                  <a:extLst>
                    <a:ext uri="{9D8B030D-6E8A-4147-A177-3AD203B41FA5}">
                      <a16:colId xmlns:a16="http://schemas.microsoft.com/office/drawing/2014/main" val="2977966629"/>
                    </a:ext>
                  </a:extLst>
                </a:gridCol>
                <a:gridCol w="1976850">
                  <a:extLst>
                    <a:ext uri="{9D8B030D-6E8A-4147-A177-3AD203B41FA5}">
                      <a16:colId xmlns:a16="http://schemas.microsoft.com/office/drawing/2014/main" val="424433776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</a:rPr>
                        <a:t>Programa de Extensão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</a:rPr>
                        <a:t>Áreas Temáticas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ODS Relacionados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</a:rPr>
                        <a:t>Público Envolvido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</a:rPr>
                        <a:t>Programas Envolvidos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Potenciais conhecimentos produzidos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</a:rPr>
                        <a:t>Ações Propostas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36736"/>
                  </a:ext>
                </a:extLst>
              </a:tr>
              <a:tr h="2419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</a:rPr>
                        <a:t>Saúde e Bem-Estar Comunitário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Saúde, Educação, Direitos Humanos, Comunicação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ODS 3, ODS 4, ODS 10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</a:rPr>
                        <a:t>Comunidades rurais e urbanas vulneráveis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</a:rPr>
                        <a:t>Medicina Veterinária, Ciências Naturais e Biotecnologia, Letras (ProfLetras), Linguagem e Ensino, Computação, Sociologia (PROFSOCIO), Filosofia (PROF-FILO)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</a:rPr>
                        <a:t>Estudos sobre saúde preventiva, inclusão educacional e impacto da comunicação em saúde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</a:rPr>
                        <a:t>Projetos de vacinação, oficinas de alfabetização em saúde, capacitação em tecnologias digitais e promoção de direitos de saúde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827116"/>
                  </a:ext>
                </a:extLst>
              </a:tr>
              <a:tr h="2419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Saúde e Alimentação Sustentável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Saúde, Educação, Meio Ambiente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ODS 3, ODS 2, ODS 12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Escolas públicas e comunidades rurais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Medicina Veterinária, Ciências Naturais e Biotecnologia, Sistemas Agroindustriais, Engenharia Agrícola, Letras (</a:t>
                      </a:r>
                      <a:r>
                        <a:rPr lang="pt-BR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ProfLetras</a:t>
                      </a:r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), Ciências Florestais, PROFÁGUA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Sustentabilidade alimentar e consumo consciente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</a:rPr>
                        <a:t>Hortas escolares, oficinas de alimentação saudável, monitoramento da qualidade de alimentos</a:t>
                      </a:r>
                    </a:p>
                  </a:txBody>
                  <a:tcPr marL="62060" marR="62060" marT="31030" marB="3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66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94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4ABFB3C-00E2-31E6-AB94-BD88EA30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221766"/>
            <a:ext cx="12618720" cy="18070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6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Educação</a:t>
            </a:r>
            <a:r>
              <a:rPr kumimoji="0" lang="en-US" altLang="pt-BR" sz="6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Cultura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6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F2DAEB2-9E0D-261D-D575-E9020A2C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13241"/>
              </p:ext>
            </p:extLst>
          </p:nvPr>
        </p:nvGraphicFramePr>
        <p:xfrm>
          <a:off x="1005840" y="1500188"/>
          <a:ext cx="12615059" cy="60288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2548">
                  <a:extLst>
                    <a:ext uri="{9D8B030D-6E8A-4147-A177-3AD203B41FA5}">
                      <a16:colId xmlns:a16="http://schemas.microsoft.com/office/drawing/2014/main" val="1478955431"/>
                    </a:ext>
                  </a:extLst>
                </a:gridCol>
                <a:gridCol w="1998044">
                  <a:extLst>
                    <a:ext uri="{9D8B030D-6E8A-4147-A177-3AD203B41FA5}">
                      <a16:colId xmlns:a16="http://schemas.microsoft.com/office/drawing/2014/main" val="1558411260"/>
                    </a:ext>
                  </a:extLst>
                </a:gridCol>
                <a:gridCol w="1637820">
                  <a:extLst>
                    <a:ext uri="{9D8B030D-6E8A-4147-A177-3AD203B41FA5}">
                      <a16:colId xmlns:a16="http://schemas.microsoft.com/office/drawing/2014/main" val="1286715788"/>
                    </a:ext>
                  </a:extLst>
                </a:gridCol>
                <a:gridCol w="1678646">
                  <a:extLst>
                    <a:ext uri="{9D8B030D-6E8A-4147-A177-3AD203B41FA5}">
                      <a16:colId xmlns:a16="http://schemas.microsoft.com/office/drawing/2014/main" val="974183179"/>
                    </a:ext>
                  </a:extLst>
                </a:gridCol>
                <a:gridCol w="2014856">
                  <a:extLst>
                    <a:ext uri="{9D8B030D-6E8A-4147-A177-3AD203B41FA5}">
                      <a16:colId xmlns:a16="http://schemas.microsoft.com/office/drawing/2014/main" val="2249175249"/>
                    </a:ext>
                  </a:extLst>
                </a:gridCol>
                <a:gridCol w="1913993">
                  <a:extLst>
                    <a:ext uri="{9D8B030D-6E8A-4147-A177-3AD203B41FA5}">
                      <a16:colId xmlns:a16="http://schemas.microsoft.com/office/drawing/2014/main" val="4105249075"/>
                    </a:ext>
                  </a:extLst>
                </a:gridCol>
                <a:gridCol w="1849152">
                  <a:extLst>
                    <a:ext uri="{9D8B030D-6E8A-4147-A177-3AD203B41FA5}">
                      <a16:colId xmlns:a16="http://schemas.microsoft.com/office/drawing/2014/main" val="3902177037"/>
                    </a:ext>
                  </a:extLst>
                </a:gridCol>
              </a:tblGrid>
              <a:tr h="921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Programa de Extensão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Áreas Temáticas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ODS Relacionados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Público Envolvido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Programas Envolvidos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Possíveis conhecimentos Produzidos</a:t>
                      </a:r>
                      <a:endParaRPr lang="pt-B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Ações Propostas</a:t>
                      </a:r>
                      <a:endParaRPr lang="pt-BR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141565"/>
                  </a:ext>
                </a:extLst>
              </a:tr>
              <a:tr h="29796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Educação e Inclusão Digital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Educação, Comunicação, Trabalho, Direitos Humanos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ODS 4, ODS 10, ODS 5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Jovens e adultos com baixo acesso à internet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Letras (ProfLetras), Matemática (ProfMat), Linguagem e Ensino, Computação, Administração Pública (PROFIAP), Sociologia (PROFSOCIO)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Educação inclusiva, impacto das tecnologias e redução da desigualdade digital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Cursos de alfabetização digital, capacitação em tecnologias educacionais e debates sobre cidadania digital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128343"/>
                  </a:ext>
                </a:extLst>
              </a:tr>
              <a:tr h="208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Cultura e Identidade Local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Cultura, Direitos Humanos, Educação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ODS 4, ODS 10, ODS 11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Comunidades tradicionais e quilombolas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Sociologia (PROFSOCIO), História, Filosofia (PROF-FILO), Letras (ProfLetras), Linguagem e Ensino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Diversidade cultural e impacto do patrimônio imaterial na construção de identidades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Oficinas culturais, preservação de tradições e valorização da identidade local</a:t>
                      </a:r>
                    </a:p>
                  </a:txBody>
                  <a:tcPr marL="0" marR="69163" marT="27665" marB="2074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3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CAFDC97-C48A-10AC-4D73-CDC2900E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221766"/>
            <a:ext cx="12618720" cy="18070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6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Sustentabilidade</a:t>
            </a:r>
            <a:r>
              <a:rPr kumimoji="0" lang="en-US" altLang="pt-BR" sz="6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kumimoji="0" lang="en-US" altLang="pt-BR" sz="6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Inovação</a:t>
            </a:r>
            <a:endParaRPr kumimoji="0" lang="en-US" altLang="pt-BR" sz="6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6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2E644B-30F7-33B1-A494-CBE025349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9692"/>
              </p:ext>
            </p:extLst>
          </p:nvPr>
        </p:nvGraphicFramePr>
        <p:xfrm>
          <a:off x="791528" y="1695614"/>
          <a:ext cx="13267372" cy="6178275"/>
        </p:xfrm>
        <a:graphic>
          <a:graphicData uri="http://schemas.openxmlformats.org/drawingml/2006/table">
            <a:tbl>
              <a:tblPr/>
              <a:tblGrid>
                <a:gridCol w="1884405">
                  <a:extLst>
                    <a:ext uri="{9D8B030D-6E8A-4147-A177-3AD203B41FA5}">
                      <a16:colId xmlns:a16="http://schemas.microsoft.com/office/drawing/2014/main" val="3631589863"/>
                    </a:ext>
                  </a:extLst>
                </a:gridCol>
                <a:gridCol w="1862128">
                  <a:extLst>
                    <a:ext uri="{9D8B030D-6E8A-4147-A177-3AD203B41FA5}">
                      <a16:colId xmlns:a16="http://schemas.microsoft.com/office/drawing/2014/main" val="1511294565"/>
                    </a:ext>
                  </a:extLst>
                </a:gridCol>
                <a:gridCol w="1861370">
                  <a:extLst>
                    <a:ext uri="{9D8B030D-6E8A-4147-A177-3AD203B41FA5}">
                      <a16:colId xmlns:a16="http://schemas.microsoft.com/office/drawing/2014/main" val="447853297"/>
                    </a:ext>
                  </a:extLst>
                </a:gridCol>
                <a:gridCol w="1943510">
                  <a:extLst>
                    <a:ext uri="{9D8B030D-6E8A-4147-A177-3AD203B41FA5}">
                      <a16:colId xmlns:a16="http://schemas.microsoft.com/office/drawing/2014/main" val="2203142898"/>
                    </a:ext>
                  </a:extLst>
                </a:gridCol>
                <a:gridCol w="1948662">
                  <a:extLst>
                    <a:ext uri="{9D8B030D-6E8A-4147-A177-3AD203B41FA5}">
                      <a16:colId xmlns:a16="http://schemas.microsoft.com/office/drawing/2014/main" val="3961593270"/>
                    </a:ext>
                  </a:extLst>
                </a:gridCol>
                <a:gridCol w="1879860">
                  <a:extLst>
                    <a:ext uri="{9D8B030D-6E8A-4147-A177-3AD203B41FA5}">
                      <a16:colId xmlns:a16="http://schemas.microsoft.com/office/drawing/2014/main" val="1851181718"/>
                    </a:ext>
                  </a:extLst>
                </a:gridCol>
                <a:gridCol w="1887437">
                  <a:extLst>
                    <a:ext uri="{9D8B030D-6E8A-4147-A177-3AD203B41FA5}">
                      <a16:colId xmlns:a16="http://schemas.microsoft.com/office/drawing/2014/main" val="1129549033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r>
                        <a:rPr lang="pt-BR" sz="1600" b="1"/>
                        <a:t>Programa de Extensão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/>
                        <a:t>Áreas Temáticas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/>
                        <a:t>ODS Relacionados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/>
                        <a:t>Público Envolvido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/>
                        <a:t>Programas Envolvidos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Possíveis conhecimentos Produzidos</a:t>
                      </a:r>
                      <a:endParaRPr lang="pt-BR" sz="1600" dirty="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/>
                        <a:t>Ações Propostas</a:t>
                      </a:r>
                      <a:endParaRPr lang="pt-BR" sz="1600"/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212352"/>
                  </a:ext>
                </a:extLst>
              </a:tr>
              <a:tr h="2842269">
                <a:tc>
                  <a:txBody>
                    <a:bodyPr/>
                    <a:lstStyle/>
                    <a:p>
                      <a:r>
                        <a:rPr lang="pt-BR" sz="1600"/>
                        <a:t>Agroecologia e Sustentabilidade Rural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Tecnologia e Produção, Meio Ambiente, Trabalho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ODS 2, ODS 8, ODS 12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Agricultores familiares e cooperativas locais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Engenharia Agrícola, Ciências Florestais, Ciência e Engenharia de Materiais, Administração Pública (PROFIAP), Sistemas Agroindustriais, PROFÁGUA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Tecnologias para agricultura sustentável, métodos de manejo ambiental e cooperativas econômicas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Sistemas de irrigação sustentável, capacitação em agroecologia, e preservação ambiental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75353"/>
                  </a:ext>
                </a:extLst>
              </a:tr>
              <a:tr h="2536016">
                <a:tc>
                  <a:txBody>
                    <a:bodyPr/>
                    <a:lstStyle/>
                    <a:p>
                      <a:r>
                        <a:rPr lang="pt-BR" sz="1600"/>
                        <a:t>Tecnologias Sustentáveis no Campo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Meio Ambiente, Tecnologia e Produção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ODS 12, ODS 15, ODS 9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Agricultores e produtores rurais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Engenharia Agrícola, Engenharia Mecânica, Ciências Florestais, Ciência e Engenharia de Materiais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Novas tecnologias para o campo, redução de impactos ambientais e aumento da produtividade sustentável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Tecnologias de manejo ambiental e criação de equipamentos agrícolas sustentáveis</a:t>
                      </a:r>
                    </a:p>
                  </a:txBody>
                  <a:tcPr marL="68470" marR="68470" marT="34235" marB="342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78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650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C62FA0-23D8-2A00-F145-42C7CD8A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221766"/>
            <a:ext cx="12618720" cy="18070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6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Desenvolvimento</a:t>
            </a:r>
            <a:r>
              <a:rPr kumimoji="0" lang="en-US" altLang="pt-BR" sz="6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Urbano e Social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6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22267C7-2572-EFB2-284E-A244BD03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57971"/>
              </p:ext>
            </p:extLst>
          </p:nvPr>
        </p:nvGraphicFramePr>
        <p:xfrm>
          <a:off x="1171572" y="1431235"/>
          <a:ext cx="13140776" cy="6123641"/>
        </p:xfrm>
        <a:graphic>
          <a:graphicData uri="http://schemas.openxmlformats.org/drawingml/2006/table">
            <a:tbl>
              <a:tblPr/>
              <a:tblGrid>
                <a:gridCol w="1840146">
                  <a:extLst>
                    <a:ext uri="{9D8B030D-6E8A-4147-A177-3AD203B41FA5}">
                      <a16:colId xmlns:a16="http://schemas.microsoft.com/office/drawing/2014/main" val="2855549233"/>
                    </a:ext>
                  </a:extLst>
                </a:gridCol>
                <a:gridCol w="1864087">
                  <a:extLst>
                    <a:ext uri="{9D8B030D-6E8A-4147-A177-3AD203B41FA5}">
                      <a16:colId xmlns:a16="http://schemas.microsoft.com/office/drawing/2014/main" val="4003440795"/>
                    </a:ext>
                  </a:extLst>
                </a:gridCol>
                <a:gridCol w="1840146">
                  <a:extLst>
                    <a:ext uri="{9D8B030D-6E8A-4147-A177-3AD203B41FA5}">
                      <a16:colId xmlns:a16="http://schemas.microsoft.com/office/drawing/2014/main" val="1414574408"/>
                    </a:ext>
                  </a:extLst>
                </a:gridCol>
                <a:gridCol w="1840146">
                  <a:extLst>
                    <a:ext uri="{9D8B030D-6E8A-4147-A177-3AD203B41FA5}">
                      <a16:colId xmlns:a16="http://schemas.microsoft.com/office/drawing/2014/main" val="888390187"/>
                    </a:ext>
                  </a:extLst>
                </a:gridCol>
                <a:gridCol w="1840146">
                  <a:extLst>
                    <a:ext uri="{9D8B030D-6E8A-4147-A177-3AD203B41FA5}">
                      <a16:colId xmlns:a16="http://schemas.microsoft.com/office/drawing/2014/main" val="136169040"/>
                    </a:ext>
                  </a:extLst>
                </a:gridCol>
                <a:gridCol w="1956529">
                  <a:extLst>
                    <a:ext uri="{9D8B030D-6E8A-4147-A177-3AD203B41FA5}">
                      <a16:colId xmlns:a16="http://schemas.microsoft.com/office/drawing/2014/main" val="1822144450"/>
                    </a:ext>
                  </a:extLst>
                </a:gridCol>
                <a:gridCol w="1959576">
                  <a:extLst>
                    <a:ext uri="{9D8B030D-6E8A-4147-A177-3AD203B41FA5}">
                      <a16:colId xmlns:a16="http://schemas.microsoft.com/office/drawing/2014/main" val="2787058252"/>
                    </a:ext>
                  </a:extLst>
                </a:gridCol>
              </a:tblGrid>
              <a:tr h="740441">
                <a:tc>
                  <a:txBody>
                    <a:bodyPr/>
                    <a:lstStyle/>
                    <a:p>
                      <a:r>
                        <a:rPr lang="pt-BR" sz="1700" b="1"/>
                        <a:t>Programa de Extensão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Áreas Temáticas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ODS Relacionados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Público Envolvido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Programas Envolvidos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Conhecimentos Produzidos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/>
                        <a:t>Ações Propostas</a:t>
                      </a:r>
                      <a:endParaRPr lang="pt-BR" sz="1700"/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84540"/>
                  </a:ext>
                </a:extLst>
              </a:tr>
              <a:tr h="3442046">
                <a:tc>
                  <a:txBody>
                    <a:bodyPr/>
                    <a:lstStyle/>
                    <a:p>
                      <a:r>
                        <a:rPr lang="pt-BR" sz="1700"/>
                        <a:t>Cidades Inclusivas e Sustentáveis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Habitação, Cultura, Direitos Humanos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ODS 11, ODS 9, ODS 16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Moradores de áreas urbanas periféricas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Engenharia Civil e Ambiental, História, Sociologia (PROFSOCIO), Filosofia (PROF-FILO), Computação, Engenharia Mecânica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Urbanização sustentável, políticas culturais e acessibilidade em cidades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Projetos de habitação sustentável, preservação do patrimônio cultural e planejamento urbano inclusivo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913741"/>
                  </a:ext>
                </a:extLst>
              </a:tr>
              <a:tr h="1941154">
                <a:tc>
                  <a:txBody>
                    <a:bodyPr/>
                    <a:lstStyle/>
                    <a:p>
                      <a:r>
                        <a:rPr lang="pt-BR" sz="1700"/>
                        <a:t>Segurança e Direitos Humanos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Direitos Humanos, Saúde, Cultura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ODS 16, ODS 3, ODS 10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Comunidades em situação de vulnerabilidade social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Sociologia (PROFSOCIO), Filosofia (PROF-FILO), História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Justiça social, impacto de políticas inclusivas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Redes comunitárias de apoio e educação em direitos humanos</a:t>
                      </a:r>
                    </a:p>
                  </a:txBody>
                  <a:tcPr marL="87261" marR="87261" marT="43630" marB="43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05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1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4" name="Picture 4" descr="Viagem de Caruaru para Campina Grande - PB - Caruaru Viagens">
            <a:extLst>
              <a:ext uri="{FF2B5EF4-FFF2-40B4-BE49-F238E27FC236}">
                <a16:creationId xmlns:a16="http://schemas.microsoft.com/office/drawing/2014/main" id="{96854EEE-2B70-3A24-69CF-2D4F1C2D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9037"/>
          <a:stretch/>
        </p:blipFill>
        <p:spPr bwMode="auto">
          <a:xfrm>
            <a:off x="7843693" y="305347"/>
            <a:ext cx="5044231" cy="5044231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Oval 10250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6416" y="1354563"/>
            <a:ext cx="6349197" cy="63491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Oval 10257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8933" y="1357969"/>
            <a:ext cx="6349197" cy="634919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Oval 10259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4704" y="1278423"/>
            <a:ext cx="6349197" cy="63491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2057D61-203C-C2AB-987D-5E93DCE07640}"/>
              </a:ext>
            </a:extLst>
          </p:cNvPr>
          <p:cNvSpPr/>
          <p:nvPr/>
        </p:nvSpPr>
        <p:spPr>
          <a:xfrm>
            <a:off x="2685879" y="2522106"/>
            <a:ext cx="5157814" cy="320306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Obrigado!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@heldereterno</a:t>
            </a:r>
            <a:endParaRPr lang="en-US" sz="4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7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26052" y="650336"/>
            <a:ext cx="496277" cy="49627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259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26052" y="650336"/>
            <a:ext cx="496277" cy="49627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1" name="Group 10260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78423"/>
            <a:ext cx="2234224" cy="861017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10262" name="Freeform: Shape 1026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63" name="Freeform: Shape 1026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265" name="Group 10264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78423"/>
            <a:ext cx="2234224" cy="861017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10266" name="Freeform: Shape 10265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67" name="Freeform: Shape 10266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26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5953" y="4968831"/>
            <a:ext cx="1265357" cy="563627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270" name="Freeform: Shape 1026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1" name="Freeform: Shape 1027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2" name="Freeform: Shape 1027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3" name="Freeform: Shape 1027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4" name="Freeform: Shape 1027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76" name="Oval 1027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2882" y="5900500"/>
            <a:ext cx="383929" cy="38393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78" name="Oval 10277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2882" y="5900500"/>
            <a:ext cx="383929" cy="38393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1459CC-43ED-44E2-2A1B-1E2852FF0562}"/>
              </a:ext>
            </a:extLst>
          </p:cNvPr>
          <p:cNvSpPr txBox="1"/>
          <p:nvPr/>
        </p:nvSpPr>
        <p:spPr>
          <a:xfrm>
            <a:off x="768096" y="2489235"/>
            <a:ext cx="3302824" cy="32511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Episteme da extensão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BD2E8C-CD1A-DF29-708A-E61551B3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0921" y="0"/>
            <a:ext cx="10559480" cy="80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1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6268" cy="822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0"/>
          <p:cNvSpPr/>
          <p:nvPr/>
        </p:nvSpPr>
        <p:spPr>
          <a:xfrm>
            <a:off x="136335" y="2971800"/>
            <a:ext cx="3078354" cy="291047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Episteme da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extensão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o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paradigma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emergente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universidades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brasileiras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73ED87A3-4F98-32BA-4D65-E00818EF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11" y="142876"/>
            <a:ext cx="11268989" cy="822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Rectangle 6160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3657" r="1" b="35589"/>
          <a:stretch/>
        </p:blipFill>
        <p:spPr>
          <a:xfrm>
            <a:off x="20" y="10"/>
            <a:ext cx="9041567" cy="82295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0"/>
          <p:cNvSpPr/>
          <p:nvPr/>
        </p:nvSpPr>
        <p:spPr>
          <a:xfrm>
            <a:off x="5943600" y="3454046"/>
            <a:ext cx="7680960" cy="1687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Extensão: a operacionalização da indissociabilidade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Universidade Federal de Campina Grande - UFCG">
            <a:extLst>
              <a:ext uri="{FF2B5EF4-FFF2-40B4-BE49-F238E27FC236}">
                <a16:creationId xmlns:a16="http://schemas.microsoft.com/office/drawing/2014/main" id="{CB72AFFE-86A3-FA07-73CB-927CF96E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r="-1" b="-1"/>
          <a:stretch/>
        </p:blipFill>
        <p:spPr bwMode="auto">
          <a:xfrm>
            <a:off x="9184224" y="10"/>
            <a:ext cx="5446176" cy="3149949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1"/>
          <p:cNvSpPr/>
          <p:nvPr/>
        </p:nvSpPr>
        <p:spPr>
          <a:xfrm>
            <a:off x="5943598" y="5334370"/>
            <a:ext cx="7680960" cy="203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 extensão universitária desempenha um papel fundamental ao integrar o ensino e a pesquisa e trazer sentido social para a ciência produzida em partilha com a comunidade externa.  Essa integração promove a formação cidadã dos estudantes, cultivando um senso de responsabilidade social e engajamento na transformação da realidade local.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474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Qual o </a:t>
            </a:r>
            <a:r>
              <a:rPr lang="en-US" sz="4450" b="1" dirty="0">
                <a:solidFill>
                  <a:srgbClr val="FF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sentido pedagógico </a:t>
            </a: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 extensão no processo formativos dos profissionais do ensino superior: dimensões formativas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657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Formação Integral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4800"/>
            <a:ext cx="2845594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extensão universitária permite que os estudantes ressignifiquem seus conhecimentos teóricos em práxis de impacto social, desenvolvendo habilidades essenciais ao desenvolvimento profissional.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156466"/>
            <a:ext cx="31147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Construção</a:t>
            </a: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de </a:t>
            </a:r>
            <a:r>
              <a:rPr lang="en-US" sz="22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sentido</a:t>
            </a: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22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comunitário</a:t>
            </a: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da </a:t>
            </a:r>
            <a:r>
              <a:rPr lang="en-US" sz="22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ciência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114800"/>
            <a:ext cx="2845594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Ao participar de atividades de extensão, os alunos têm a oportunidade de interagir diretamente com a comunidade, entendendo suas necessidades e contribuindo para o desenvolvimento local.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17381" y="32657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Engajamento social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090631"/>
            <a:ext cx="284559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 envolvimento em projetos de extensão agrega valor ao currículo dos estudantes, destacando suas experiências com o melhoramento da qualidade de vida das pessoas.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2795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Interprofissionalidade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16931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extensão fomenta a integração entre diferentes áreas do conhecimento, promovendo uma visão sistêmica e a resolução de problemas complexos.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6" name="Rectangle 721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2817DE-ABDA-61D0-B070-B8CA97709504}"/>
              </a:ext>
            </a:extLst>
          </p:cNvPr>
          <p:cNvSpPr/>
          <p:nvPr/>
        </p:nvSpPr>
        <p:spPr>
          <a:xfrm>
            <a:off x="1005838" y="5313600"/>
            <a:ext cx="7372352" cy="16804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kern="1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NA GRADUAÇÃO</a:t>
            </a:r>
            <a:endParaRPr lang="en-US" sz="6700" b="1" kern="1200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E8645A-82C0-5F76-CDAE-E1D8AEB0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6741" b="-1"/>
          <a:stretch/>
        </p:blipFill>
        <p:spPr bwMode="auto">
          <a:xfrm>
            <a:off x="7" y="-1"/>
            <a:ext cx="7200899" cy="4694193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vidores técnico-administrativos da UFCG entram em greve">
            <a:extLst>
              <a:ext uri="{FF2B5EF4-FFF2-40B4-BE49-F238E27FC236}">
                <a16:creationId xmlns:a16="http://schemas.microsoft.com/office/drawing/2014/main" id="{EBD4BB46-C545-582E-1074-EE2E3844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 bwMode="auto">
          <a:xfrm>
            <a:off x="7429494" y="-1"/>
            <a:ext cx="7200900" cy="4785633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8" name="Group 721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34790"/>
            <a:ext cx="14630400" cy="908602"/>
            <a:chOff x="0" y="2959818"/>
            <a:chExt cx="12192000" cy="757168"/>
          </a:xfrm>
        </p:grpSpPr>
        <p:sp>
          <p:nvSpPr>
            <p:cNvPr id="7219" name="Freeform: Shape 721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20" name="Freeform: Shape 721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6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E7C2A97-0EB9-0A16-4CB2-51D803C0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0"/>
            <a:ext cx="1316736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1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6268" cy="8229600"/>
          </a:xfrm>
          <a:prstGeom prst="rect">
            <a:avLst/>
          </a:prstGeom>
          <a:solidFill>
            <a:srgbClr val="5C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219456" y="2489235"/>
            <a:ext cx="3302824" cy="32511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Dimensão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sócio-referencial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currículo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2B697A1C-CC8F-D6BF-2FB5-2CAF2A04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6" y="1379431"/>
            <a:ext cx="11108104" cy="547073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1381</Words>
  <Application>Microsoft Macintosh PowerPoint</Application>
  <PresentationFormat>Personalizar</PresentationFormat>
  <Paragraphs>175</Paragraphs>
  <Slides>28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Arimo</vt:lpstr>
      <vt:lpstr>Arial</vt:lpstr>
      <vt:lpstr>Outfit Extra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Hélder Silveira</cp:lastModifiedBy>
  <cp:revision>16</cp:revision>
  <dcterms:created xsi:type="dcterms:W3CDTF">2024-11-05T00:12:29Z</dcterms:created>
  <dcterms:modified xsi:type="dcterms:W3CDTF">2024-11-18T10:50:38Z</dcterms:modified>
</cp:coreProperties>
</file>